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56" r:id="rId4"/>
    <p:sldId id="308" r:id="rId5"/>
    <p:sldId id="257" r:id="rId6"/>
    <p:sldId id="259" r:id="rId7"/>
    <p:sldId id="258" r:id="rId8"/>
    <p:sldId id="302" r:id="rId9"/>
    <p:sldId id="304" r:id="rId10"/>
    <p:sldId id="305" r:id="rId11"/>
    <p:sldId id="306" r:id="rId12"/>
    <p:sldId id="261" r:id="rId13"/>
    <p:sldId id="260" r:id="rId14"/>
    <p:sldId id="292" r:id="rId15"/>
    <p:sldId id="293" r:id="rId16"/>
    <p:sldId id="294" r:id="rId17"/>
    <p:sldId id="296" r:id="rId18"/>
    <p:sldId id="297" r:id="rId19"/>
    <p:sldId id="300" r:id="rId20"/>
    <p:sldId id="298" r:id="rId21"/>
    <p:sldId id="299" r:id="rId22"/>
    <p:sldId id="288" r:id="rId23"/>
    <p:sldId id="289" r:id="rId24"/>
    <p:sldId id="290" r:id="rId25"/>
    <p:sldId id="291" r:id="rId2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25"/>
    <a:srgbClr val="FFE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18"/>
          <c:dPt>
            <c:idx val="0"/>
            <c:bubble3D val="0"/>
            <c:explosion val="2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0D6-4905-B2DC-8F333983B9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0D6-4905-B2DC-8F333983B933}"/>
              </c:ext>
            </c:extLst>
          </c:dPt>
          <c:val>
            <c:numRef>
              <c:f>Ranking!$B$8:$B$9</c:f>
              <c:numCache>
                <c:formatCode>General</c:formatCode>
                <c:ptCount val="2"/>
                <c:pt idx="0">
                  <c:v>955.14</c:v>
                </c:pt>
                <c:pt idx="1">
                  <c:v>123.52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D6-4905-B2DC-8F333983B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0.65406</cdr:x>
      <cdr:y>0.26612</cdr:y>
    </cdr:from>
    <cdr:to>
      <cdr:x>0.96016</cdr:x>
      <cdr:y>0.5</cdr:y>
    </cdr:to>
    <cdr:sp macro="" textlink="">
      <cdr:nvSpPr>
        <cdr:cNvPr id="2" name="Rectangle: Rounded Corners 1">
          <a:extLst xmlns:a="http://schemas.openxmlformats.org/drawingml/2006/main">
            <a:ext uri="{FF2B5EF4-FFF2-40B4-BE49-F238E27FC236}">
              <a16:creationId xmlns:a16="http://schemas.microsoft.com/office/drawing/2014/main" id="{A5E4C7F4-C036-41DE-9BA7-0E6D72854767}"/>
            </a:ext>
          </a:extLst>
        </cdr:cNvPr>
        <cdr:cNvSpPr/>
      </cdr:nvSpPr>
      <cdr:spPr>
        <a:xfrm xmlns:a="http://schemas.openxmlformats.org/drawingml/2006/main">
          <a:off x="2990385" y="730034"/>
          <a:ext cx="1399478" cy="641566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th-TH" sz="1200" dirty="0"/>
            <a:t>รายจ่ายประจำ</a:t>
          </a:r>
        </a:p>
        <a:p xmlns:a="http://schemas.openxmlformats.org/drawingml/2006/main">
          <a:pPr algn="ctr"/>
          <a:r>
            <a:rPr lang="th-TH" sz="1600" dirty="0"/>
            <a:t>88.55</a:t>
          </a:r>
          <a:r>
            <a:rPr lang="en-US" sz="1600" dirty="0"/>
            <a:t>%</a:t>
          </a:r>
        </a:p>
      </cdr:txBody>
    </cdr:sp>
  </cdr:relSizeAnchor>
  <cdr:relSizeAnchor xmlns:cdr="http://schemas.openxmlformats.org/drawingml/2006/chartDrawing">
    <cdr:from>
      <cdr:x>0.06423</cdr:x>
      <cdr:y>0.16303</cdr:y>
    </cdr:from>
    <cdr:to>
      <cdr:x>0.37032</cdr:x>
      <cdr:y>0.39691</cdr:y>
    </cdr:to>
    <cdr:sp macro="" textlink="">
      <cdr:nvSpPr>
        <cdr:cNvPr id="3" name="Rectangle: Rounded Corners 2">
          <a:extLst xmlns:a="http://schemas.openxmlformats.org/drawingml/2006/main">
            <a:ext uri="{FF2B5EF4-FFF2-40B4-BE49-F238E27FC236}">
              <a16:creationId xmlns:a16="http://schemas.microsoft.com/office/drawing/2014/main" id="{28EF7DFA-C960-435A-A718-80309E968AC9}"/>
            </a:ext>
          </a:extLst>
        </cdr:cNvPr>
        <cdr:cNvSpPr/>
      </cdr:nvSpPr>
      <cdr:spPr>
        <a:xfrm xmlns:a="http://schemas.openxmlformats.org/drawingml/2006/main">
          <a:off x="293645" y="447231"/>
          <a:ext cx="1399478" cy="641566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th-TH" sz="1200" dirty="0"/>
            <a:t>รายจ่ายลงทุน</a:t>
          </a:r>
        </a:p>
        <a:p xmlns:a="http://schemas.openxmlformats.org/drawingml/2006/main">
          <a:pPr algn="ctr"/>
          <a:r>
            <a:rPr lang="th-TH" sz="1600" dirty="0"/>
            <a:t>11.45</a:t>
          </a:r>
          <a:r>
            <a:rPr lang="en-US" sz="1600" dirty="0"/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fld id="{CE4E0B1F-6E4A-414A-BF0F-9D872765217E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34" tIns="45217" rIns="90434" bIns="452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0434" tIns="45217" rIns="90434" bIns="452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6"/>
            <a:ext cx="2945659" cy="498055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6"/>
            <a:ext cx="2945659" cy="498055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fld id="{49E4D177-F78D-4C6F-84EB-7A67D476E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112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530413">
              <a:defRPr/>
            </a:pPr>
            <a:fld id="{33F14F3E-7F57-44F0-9CD1-46E5DEA634BF}" type="slidenum">
              <a:rPr lang="th-TH">
                <a:solidFill>
                  <a:prstClr val="black"/>
                </a:solidFill>
                <a:latin typeface="Calibri" panose="020F0502020204030204"/>
                <a:cs typeface="Cordia New" panose="020B0304020202020204" pitchFamily="34" charset="-34"/>
              </a:rPr>
              <a:pPr defTabSz="530413">
                <a:defRPr/>
              </a:pPr>
              <a:t>2</a:t>
            </a:fld>
            <a:endParaRPr lang="th-TH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8588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D2A8E-D799-41B9-9B90-DF5422E23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86F22-5698-4E64-8D03-B49568867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9AFC6-FC5B-480D-8408-C3577B2B3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19B03-6AC3-4982-B93C-9B588DB8D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DFB53-7225-4257-AB9B-AF1EA0F49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1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04B4-D55D-46C2-9351-4BD7DD88F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6A2DF-99F2-4984-8DF4-44C9E6651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463FE-DBB9-4A2D-AFDB-9A25C941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83270-ABC3-4D04-8932-651DC2CC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2B44B-5712-402E-8DC2-E1804CD33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27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D2871-2DBF-4DF3-B86C-B8229EFC9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288DF-4A72-4557-99E7-F03D9C9BC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643A2-68D5-4873-AA20-29AC345CC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F8872-12EC-4B53-8CED-1D02F5276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9DF4C-02E1-4DA5-86AA-9E527FBA3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1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BC15-CAC1-431E-A0DD-402942659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8060-F4B7-4AFD-AB64-61FD55671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F08B97-7E30-4666-927A-430021117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BFFAF-90B5-4C79-BB4C-925190450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F356A-AA7C-460D-84E8-ACE93175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261BA-B92A-4C4C-B9C1-9566DFF71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3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76D99-EF08-47AD-9FA9-734BC199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9463B-C8E5-4420-9527-9C5CA6296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B325F9-AAB3-4903-B58D-1E7B1B742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2ACD7-A8E4-4AFB-84CE-6CF2214780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29D8C2-77F7-45B2-97DA-B1282E4DD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1DA068-492E-4BB3-B639-9B77D4D1E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3D8CD8-A484-49CF-83C6-7AC1ED0D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D9CCD8-034E-4150-A81C-F51673E9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6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D9C3-3F18-47FB-A6E6-C00BE543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F43448-9B43-40B2-87C1-4B8A74612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AFBD85-B9C2-4A8D-A917-0B6370400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D2E87-BC8E-4BE1-842F-4132CFD5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13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CACD9B-0CB8-4B87-B0D3-4CDE0C527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E6E1C7-6EA5-46B7-995D-0617690E0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3F94F-4607-41D6-BB63-99C9C1AC8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0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3AC74-021F-4DB9-BE30-93ECC0C9C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C8D77-6A3D-43ED-A4BA-0C5FD56EF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78EE3-70B0-4126-9E00-2704098B85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C0BCA1-C4EF-44A2-812C-CDF30F8D4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922F1-23CE-4DD9-A310-BDB104430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945F6-4095-45D0-B231-FB899669C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2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4E28C-81A4-43C4-BC4A-EC9048113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9C5705-2972-4266-A8FE-F9E8F3EE34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CB556-83CD-427D-98F0-E6A4F47C0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7BEA50-0401-405D-BE21-5A4D0D94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DC498-ADA1-4426-B090-CB10EDEE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D75137-16D9-489E-8331-F77AF8DF5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5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4B5F-5440-47A3-889F-CB850CDA1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57CD2C-6B41-4C07-874E-DC3E8713E4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A077A-1ECC-4A12-B2C6-CE81618EA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661E5-C212-4195-A36A-10CB333E7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FAF3C-043D-4E2D-948E-786B257BB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0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36FFFB-0158-4958-9F79-074B8AA528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F076B5-29BF-4F32-8FE2-1AAE98876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09387-68B8-443C-95C6-AA24328FB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C4689-F4A4-4EF3-8593-072A721C6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39322-7EE1-44D4-BB66-318A0BE2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97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6286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1737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05828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5402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3552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2897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086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53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4245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5987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68698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7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9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4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9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38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8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3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8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992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345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1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11"/>
            <a:ext cx="5181600" cy="1000125"/>
          </a:xfrm>
        </p:spPr>
        <p:txBody>
          <a:bodyPr anchor="b"/>
          <a:lstStyle>
            <a:lvl1pPr marL="0" indent="0">
              <a:buNone/>
              <a:defRPr sz="1083">
                <a:solidFill>
                  <a:schemeClr val="tx1">
                    <a:tint val="75000"/>
                  </a:schemeClr>
                </a:solidFill>
              </a:defRPr>
            </a:lvl1pPr>
            <a:lvl2pPr marL="24766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2pPr>
            <a:lvl3pPr marL="495330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3pPr>
            <a:lvl4pPr marL="74299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4pPr>
            <a:lvl5pPr marL="99066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5pPr>
            <a:lvl6pPr marL="123832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6pPr>
            <a:lvl7pPr marL="148599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7pPr>
            <a:lvl8pPr marL="1733657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8pPr>
            <a:lvl9pPr marL="1981322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734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2" y="1066802"/>
            <a:ext cx="2692400" cy="3017309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2" y="1066802"/>
            <a:ext cx="2692400" cy="3017309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25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2" y="1023409"/>
            <a:ext cx="2693458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2" y="1449917"/>
            <a:ext cx="2693458" cy="2634192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5" y="1023409"/>
            <a:ext cx="2694517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5" y="1449917"/>
            <a:ext cx="2694517" cy="2634192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64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73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10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2" y="182033"/>
            <a:ext cx="2005542" cy="774700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8" y="182036"/>
            <a:ext cx="3407834" cy="3902075"/>
          </a:xfrm>
        </p:spPr>
        <p:txBody>
          <a:bodyPr/>
          <a:lstStyle>
            <a:lvl1pPr>
              <a:defRPr sz="1733"/>
            </a:lvl1pPr>
            <a:lvl2pPr>
              <a:defRPr sz="1517"/>
            </a:lvl2pPr>
            <a:lvl3pPr>
              <a:defRPr sz="1300"/>
            </a:lvl3pPr>
            <a:lvl4pPr>
              <a:defRPr sz="1083"/>
            </a:lvl4pPr>
            <a:lvl5pPr>
              <a:defRPr sz="1083"/>
            </a:lvl5pPr>
            <a:lvl6pPr>
              <a:defRPr sz="1083"/>
            </a:lvl6pPr>
            <a:lvl7pPr>
              <a:defRPr sz="1083"/>
            </a:lvl7pPr>
            <a:lvl8pPr>
              <a:defRPr sz="1083"/>
            </a:lvl8pPr>
            <a:lvl9pPr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2" y="956736"/>
            <a:ext cx="2005542" cy="3127375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766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2"/>
            <a:ext cx="3657600" cy="377825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733"/>
            </a:lvl1pPr>
            <a:lvl2pPr marL="247665" indent="0">
              <a:buNone/>
              <a:defRPr sz="1517"/>
            </a:lvl2pPr>
            <a:lvl3pPr marL="495330" indent="0">
              <a:buNone/>
              <a:defRPr sz="1300"/>
            </a:lvl3pPr>
            <a:lvl4pPr marL="742996" indent="0">
              <a:buNone/>
              <a:defRPr sz="1083"/>
            </a:lvl4pPr>
            <a:lvl5pPr marL="990661" indent="0">
              <a:buNone/>
              <a:defRPr sz="1083"/>
            </a:lvl5pPr>
            <a:lvl6pPr marL="1238326" indent="0">
              <a:buNone/>
              <a:defRPr sz="1083"/>
            </a:lvl6pPr>
            <a:lvl7pPr marL="1485991" indent="0">
              <a:buNone/>
              <a:defRPr sz="1083"/>
            </a:lvl7pPr>
            <a:lvl8pPr marL="1733657" indent="0">
              <a:buNone/>
              <a:defRPr sz="1083"/>
            </a:lvl8pPr>
            <a:lvl9pPr marL="1981322" indent="0">
              <a:buNone/>
              <a:defRPr sz="10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7"/>
            <a:ext cx="3657600" cy="536575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09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955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2" y="183094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2" y="183094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3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8DDFDC-F831-4463-AABF-AECC80B6E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79AFD-5447-4421-B506-5A547962A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8718D-8D07-46A8-9F2E-6A0348C35D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01709-019A-4ADA-9874-CAD4482D15B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16A41-7168-43A0-B9C6-DC3826DD3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F4D2D-04EB-4A3C-B80C-909D410C9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7DFF3-B980-4519-9A90-8107BF136B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3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26/03/67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009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2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9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4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95330" rtl="0" eaLnBrk="1" latinLnBrk="0" hangingPunct="1">
        <a:spcBef>
          <a:spcPct val="0"/>
        </a:spcBef>
        <a:buNone/>
        <a:defRPr sz="23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9" indent="-185749" algn="l" defTabSz="495330" rtl="0" eaLnBrk="1" latinLnBrk="0" hangingPunct="1">
        <a:spcBef>
          <a:spcPct val="20000"/>
        </a:spcBef>
        <a:buFont typeface="Arial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02456" indent="-154791" algn="l" defTabSz="495330" rtl="0" eaLnBrk="1" latinLnBrk="0" hangingPunct="1">
        <a:spcBef>
          <a:spcPct val="20000"/>
        </a:spcBef>
        <a:buFont typeface="Arial" pitchFamily="34" charset="0"/>
        <a:buChar char="–"/>
        <a:defRPr sz="1517" kern="1200">
          <a:solidFill>
            <a:schemeClr val="tx1"/>
          </a:solidFill>
          <a:latin typeface="+mn-lt"/>
          <a:ea typeface="+mn-ea"/>
          <a:cs typeface="+mn-cs"/>
        </a:defRPr>
      </a:lvl2pPr>
      <a:lvl3pPr marL="619163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66828" indent="-123833" algn="l" defTabSz="495330" rtl="0" eaLnBrk="1" latinLnBrk="0" hangingPunct="1">
        <a:spcBef>
          <a:spcPct val="20000"/>
        </a:spcBef>
        <a:buFont typeface="Arial" pitchFamily="34" charset="0"/>
        <a:buChar char="–"/>
        <a:defRPr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114494" indent="-123833" algn="l" defTabSz="495330" rtl="0" eaLnBrk="1" latinLnBrk="0" hangingPunct="1">
        <a:spcBef>
          <a:spcPct val="20000"/>
        </a:spcBef>
        <a:buFont typeface="Arial" pitchFamily="34" charset="0"/>
        <a:buChar char="»"/>
        <a:defRPr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136215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6pPr>
      <a:lvl7pPr marL="1609824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7pPr>
      <a:lvl8pPr marL="185748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8pPr>
      <a:lvl9pPr marL="2105155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7665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9533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4299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9066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3832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8599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733657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81322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2CD0E-681B-4C6D-8ECC-25D26C6320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E0F8C8-1CFF-4D21-B28C-B073B05AAA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DD48F6-BAD1-44BE-84F9-88FC56E78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02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6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ECC10F-6D5F-4A5D-909A-C2595285FEBF}"/>
              </a:ext>
            </a:extLst>
          </p:cNvPr>
          <p:cNvSpPr/>
          <p:nvPr/>
        </p:nvSpPr>
        <p:spPr>
          <a:xfrm>
            <a:off x="1222854" y="0"/>
            <a:ext cx="3764782" cy="7837714"/>
          </a:xfrm>
          <a:prstGeom prst="rect">
            <a:avLst/>
          </a:prstGeom>
          <a:solidFill>
            <a:srgbClr val="FFCF25"/>
          </a:solidFill>
          <a:ln w="76200">
            <a:solidFill>
              <a:schemeClr val="tx1">
                <a:lumMod val="85000"/>
                <a:lumOff val="1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4"/>
          <p:cNvSpPr txBox="1"/>
          <p:nvPr/>
        </p:nvSpPr>
        <p:spPr>
          <a:xfrm flipH="1">
            <a:off x="4414263" y="1310985"/>
            <a:ext cx="8304208" cy="83703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27517" tIns="27517" rIns="27517" bIns="27517" rtlCol="0" anchor="ctr"/>
          <a:lstStyle/>
          <a:p>
            <a:pPr algn="ctr" defTabSz="536312">
              <a:lnSpc>
                <a:spcPts val="1440"/>
              </a:lnSpc>
            </a:pPr>
            <a:endParaRPr sz="57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4"/>
          <p:cNvSpPr txBox="1"/>
          <p:nvPr/>
        </p:nvSpPr>
        <p:spPr>
          <a:xfrm flipH="1">
            <a:off x="360099" y="471719"/>
            <a:ext cx="10945210" cy="837038"/>
          </a:xfrm>
          <a:prstGeom prst="rect">
            <a:avLst/>
          </a:prstGeom>
          <a:gradFill flip="none" rotWithShape="1">
            <a:gsLst>
              <a:gs pos="14000">
                <a:srgbClr val="FFC000"/>
              </a:gs>
              <a:gs pos="69000">
                <a:schemeClr val="accent6">
                  <a:lumMod val="40000"/>
                  <a:lumOff val="60000"/>
                </a:schemeClr>
              </a:gs>
              <a:gs pos="100000">
                <a:srgbClr val="FEF2E8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lIns="27517" tIns="27517" rIns="27517" bIns="27517" rtlCol="0" anchor="ctr"/>
          <a:lstStyle/>
          <a:p>
            <a:pPr algn="ctr" defTabSz="536312">
              <a:lnSpc>
                <a:spcPts val="1440"/>
              </a:lnSpc>
            </a:pPr>
            <a:endParaRPr sz="57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455265" y="552040"/>
            <a:ext cx="122632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2">
              <a:tabLst>
                <a:tab pos="8162925" algn="l"/>
              </a:tabLst>
            </a:pPr>
            <a:r>
              <a:rPr lang="th-TH" sz="3500" b="1" dirty="0">
                <a:solidFill>
                  <a:srgbClr val="001F3D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มาตรการเร่งรัดการเบิกจ่ายงบประมาณรายจ่าย ประจำปีงบประมาณ พ.ศ. 2567</a:t>
            </a:r>
          </a:p>
        </p:txBody>
      </p:sp>
      <p:graphicFrame>
        <p:nvGraphicFramePr>
          <p:cNvPr id="33" name="Table 23">
            <a:extLst>
              <a:ext uri="{FF2B5EF4-FFF2-40B4-BE49-F238E27FC236}">
                <a16:creationId xmlns:a16="http://schemas.microsoft.com/office/drawing/2014/main" id="{9DBF8FF1-0D44-9BDE-8ADB-362CC63F0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290071"/>
              </p:ext>
            </p:extLst>
          </p:nvPr>
        </p:nvGraphicFramePr>
        <p:xfrm>
          <a:off x="1684318" y="3813685"/>
          <a:ext cx="8823364" cy="2946787"/>
        </p:xfrm>
        <a:graphic>
          <a:graphicData uri="http://schemas.openxmlformats.org/drawingml/2006/table">
            <a:tbl>
              <a:tblPr firstRow="1" bandRow="1"/>
              <a:tblGrid>
                <a:gridCol w="1281622">
                  <a:extLst>
                    <a:ext uri="{9D8B030D-6E8A-4147-A177-3AD203B41FA5}">
                      <a16:colId xmlns:a16="http://schemas.microsoft.com/office/drawing/2014/main" val="3138699403"/>
                    </a:ext>
                  </a:extLst>
                </a:gridCol>
                <a:gridCol w="1239336">
                  <a:extLst>
                    <a:ext uri="{9D8B030D-6E8A-4147-A177-3AD203B41FA5}">
                      <a16:colId xmlns:a16="http://schemas.microsoft.com/office/drawing/2014/main" val="262971734"/>
                    </a:ext>
                  </a:extLst>
                </a:gridCol>
                <a:gridCol w="1219769">
                  <a:extLst>
                    <a:ext uri="{9D8B030D-6E8A-4147-A177-3AD203B41FA5}">
                      <a16:colId xmlns:a16="http://schemas.microsoft.com/office/drawing/2014/main" val="3950076895"/>
                    </a:ext>
                  </a:extLst>
                </a:gridCol>
                <a:gridCol w="1110494">
                  <a:extLst>
                    <a:ext uri="{9D8B030D-6E8A-4147-A177-3AD203B41FA5}">
                      <a16:colId xmlns:a16="http://schemas.microsoft.com/office/drawing/2014/main" val="3244820178"/>
                    </a:ext>
                  </a:extLst>
                </a:gridCol>
                <a:gridCol w="1301054">
                  <a:extLst>
                    <a:ext uri="{9D8B030D-6E8A-4147-A177-3AD203B41FA5}">
                      <a16:colId xmlns:a16="http://schemas.microsoft.com/office/drawing/2014/main" val="2823830139"/>
                    </a:ext>
                  </a:extLst>
                </a:gridCol>
                <a:gridCol w="1381740">
                  <a:extLst>
                    <a:ext uri="{9D8B030D-6E8A-4147-A177-3AD203B41FA5}">
                      <a16:colId xmlns:a16="http://schemas.microsoft.com/office/drawing/2014/main" val="3639635255"/>
                    </a:ext>
                  </a:extLst>
                </a:gridCol>
                <a:gridCol w="1289349">
                  <a:extLst>
                    <a:ext uri="{9D8B030D-6E8A-4147-A177-3AD203B41FA5}">
                      <a16:colId xmlns:a16="http://schemas.microsoft.com/office/drawing/2014/main" val="3308784295"/>
                    </a:ext>
                  </a:extLst>
                </a:gridCol>
              </a:tblGrid>
              <a:tr h="497476">
                <a:tc rowSpan="2"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ไตรมาส</a:t>
                      </a:r>
                      <a:b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</a:br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(สะสม)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รายจ่ายภาพรวม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รายจ่ายประจำ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รายจ่ายลงทุน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18595"/>
                  </a:ext>
                </a:extLst>
              </a:tr>
              <a:tr h="42725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การเบิกจ่าย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การใช้จ่าย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การเบิกจ่าย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การใช้จ่าย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การเบิกจ่าย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2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การใช้จ่าย</a:t>
                      </a:r>
                      <a:endParaRPr lang="en-US" sz="22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496715"/>
                  </a:ext>
                </a:extLst>
              </a:tr>
              <a:tr h="4852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ไตรมาส 1</a:t>
                      </a:r>
                      <a:endParaRPr lang="en-US" sz="2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3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24.00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25.31 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29.00 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29.39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7.00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9.95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766540"/>
                  </a:ext>
                </a:extLst>
              </a:tr>
              <a:tr h="4852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ไตรมาส 2</a:t>
                      </a:r>
                      <a:endParaRPr lang="en-US" sz="2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3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41.00</a:t>
                      </a:r>
                      <a:endParaRPr lang="th-TH" sz="3000" b="1" i="0" u="none" strike="noStrike" dirty="0">
                        <a:solidFill>
                          <a:srgbClr val="000000"/>
                        </a:solidFill>
                        <a:effectLst/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43.09</a:t>
                      </a:r>
                      <a:endParaRPr lang="th-TH" sz="3000" b="1" i="0" u="none" strike="noStrike" dirty="0">
                        <a:solidFill>
                          <a:srgbClr val="000000"/>
                        </a:solidFill>
                        <a:effectLst/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47.00</a:t>
                      </a:r>
                      <a:endParaRPr lang="th-TH" sz="3000" b="1" i="0" u="none" strike="noStrike" dirty="0">
                        <a:solidFill>
                          <a:srgbClr val="000000"/>
                        </a:solidFill>
                        <a:effectLst/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49.59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15.00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18.87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624732"/>
                  </a:ext>
                </a:extLst>
              </a:tr>
              <a:tr h="4852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ไตรมาส 3</a:t>
                      </a:r>
                      <a:endParaRPr lang="en-US" sz="2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3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51.00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53.86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58.00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62.23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21.00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25.50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907766"/>
                  </a:ext>
                </a:extLst>
              </a:tr>
              <a:tr h="4852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ไตรมาส 4</a:t>
                      </a:r>
                      <a:endParaRPr lang="en-US" sz="2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3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93.00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100.00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98.00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100.00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75.00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>
                          <a:latin typeface="FreesiaUPC" panose="020B0604020202020204" pitchFamily="34" charset="-34"/>
                          <a:cs typeface="FreesiaUPC" panose="020B0604020202020204" pitchFamily="34" charset="-34"/>
                        </a:rPr>
                        <a:t>100.00</a:t>
                      </a:r>
                      <a:endParaRPr lang="th-TH" sz="3000" b="1" dirty="0">
                        <a:latin typeface="FreesiaUPC" panose="020B0604020202020204" pitchFamily="34" charset="-34"/>
                        <a:cs typeface="FreesiaUPC" panose="020B0604020202020204" pitchFamily="34" charset="-34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634855"/>
                  </a:ext>
                </a:extLst>
              </a:tr>
            </a:tbl>
          </a:graphicData>
        </a:graphic>
      </p:graphicFrame>
      <p:sp>
        <p:nvSpPr>
          <p:cNvPr id="34" name="กล่องข้อความ 33"/>
          <p:cNvSpPr txBox="1"/>
          <p:nvPr/>
        </p:nvSpPr>
        <p:spPr>
          <a:xfrm>
            <a:off x="9494205" y="3497518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6312"/>
            <a:r>
              <a:rPr lang="th-TH" sz="1600" b="1" dirty="0">
                <a:solidFill>
                  <a:prstClr val="black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หน่วย </a:t>
            </a:r>
            <a:r>
              <a:rPr lang="en-US" sz="1600" b="1" dirty="0">
                <a:solidFill>
                  <a:prstClr val="black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: </a:t>
            </a:r>
            <a:r>
              <a:rPr lang="th-TH" sz="1600" b="1" dirty="0">
                <a:solidFill>
                  <a:prstClr val="black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ร้อยละ</a:t>
            </a:r>
          </a:p>
        </p:txBody>
      </p:sp>
      <p:grpSp>
        <p:nvGrpSpPr>
          <p:cNvPr id="36" name="Group 18"/>
          <p:cNvGrpSpPr/>
          <p:nvPr/>
        </p:nvGrpSpPr>
        <p:grpSpPr>
          <a:xfrm>
            <a:off x="1063148" y="2171341"/>
            <a:ext cx="10101521" cy="1622368"/>
            <a:chOff x="1203" y="-23813"/>
            <a:chExt cx="2800611" cy="473520"/>
          </a:xfrm>
        </p:grpSpPr>
        <p:sp>
          <p:nvSpPr>
            <p:cNvPr id="37" name="Freeform 19"/>
            <p:cNvSpPr/>
            <p:nvPr/>
          </p:nvSpPr>
          <p:spPr>
            <a:xfrm>
              <a:off x="55411" y="-7378"/>
              <a:ext cx="2746403" cy="377162"/>
            </a:xfrm>
            <a:custGeom>
              <a:avLst/>
              <a:gdLst/>
              <a:ahLst/>
              <a:cxnLst/>
              <a:rect l="l" t="t" r="r" b="b"/>
              <a:pathLst>
                <a:path w="2746403" h="425895">
                  <a:moveTo>
                    <a:pt x="2543203" y="0"/>
                  </a:moveTo>
                  <a:cubicBezTo>
                    <a:pt x="2655427" y="0"/>
                    <a:pt x="2746403" y="95340"/>
                    <a:pt x="2746403" y="212948"/>
                  </a:cubicBezTo>
                  <a:cubicBezTo>
                    <a:pt x="2746403" y="330556"/>
                    <a:pt x="2655427" y="425895"/>
                    <a:pt x="2543203" y="425895"/>
                  </a:cubicBezTo>
                  <a:lnTo>
                    <a:pt x="203200" y="425895"/>
                  </a:lnTo>
                  <a:cubicBezTo>
                    <a:pt x="90976" y="425895"/>
                    <a:pt x="0" y="330556"/>
                    <a:pt x="0" y="212948"/>
                  </a:cubicBezTo>
                  <a:cubicBezTo>
                    <a:pt x="0" y="9534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</p:spPr>
        </p:sp>
        <p:sp>
          <p:nvSpPr>
            <p:cNvPr id="38" name="TextBox 20"/>
            <p:cNvSpPr txBox="1"/>
            <p:nvPr/>
          </p:nvSpPr>
          <p:spPr>
            <a:xfrm>
              <a:off x="1203" y="-23813"/>
              <a:ext cx="2746403" cy="473520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 defTabSz="536312">
                <a:lnSpc>
                  <a:spcPts val="1895"/>
                </a:lnSpc>
              </a:pPr>
              <a:r>
                <a:rPr lang="th-TH" sz="3500" b="1" dirty="0">
                  <a:solidFill>
                    <a:prstClr val="black"/>
                  </a:solidFill>
                  <a:latin typeface="FreesiaUPC" panose="020B0604020202020204" pitchFamily="34" charset="-34"/>
                  <a:cs typeface="FreesiaUPC" panose="020B0604020202020204" pitchFamily="34" charset="-34"/>
                </a:rPr>
                <a:t>เป้าหมายการเบิกจ่ายงบประมาณและการใช้จ่ายภาครัฐรายไตรมาส</a:t>
              </a:r>
              <a:endParaRPr lang="en-US" sz="3500" b="1" dirty="0">
                <a:solidFill>
                  <a:prstClr val="black"/>
                </a:solidFill>
                <a:latin typeface="FreesiaUPC" panose="020B0604020202020204" pitchFamily="34" charset="-34"/>
                <a:cs typeface="FreesiaUPC" panose="020B0604020202020204" pitchFamily="34" charset="-34"/>
              </a:endParaRPr>
            </a:p>
            <a:p>
              <a:pPr algn="ctr" defTabSz="536312">
                <a:lnSpc>
                  <a:spcPts val="1895"/>
                </a:lnSpc>
              </a:pPr>
              <a:endParaRPr lang="en-US" sz="3500" b="1" dirty="0">
                <a:solidFill>
                  <a:prstClr val="black"/>
                </a:solidFill>
                <a:latin typeface="FreesiaUPC" panose="020B0604020202020204" pitchFamily="34" charset="-34"/>
                <a:cs typeface="FreesiaUPC" panose="020B0604020202020204" pitchFamily="34" charset="-34"/>
              </a:endParaRPr>
            </a:p>
            <a:p>
              <a:pPr algn="ctr" defTabSz="536312">
                <a:lnSpc>
                  <a:spcPts val="1895"/>
                </a:lnSpc>
              </a:pPr>
              <a:r>
                <a:rPr lang="th-TH" sz="3500" b="1" dirty="0">
                  <a:solidFill>
                    <a:prstClr val="black"/>
                  </a:solidFill>
                  <a:latin typeface="FreesiaUPC" panose="020B0604020202020204" pitchFamily="34" charset="-34"/>
                  <a:cs typeface="FreesiaUPC" panose="020B0604020202020204" pitchFamily="34" charset="-34"/>
                </a:rPr>
                <a:t> ประจำปีงบประมาณ พ.ศ. 2567</a:t>
              </a:r>
              <a:endParaRPr lang="en-US" sz="3500" b="1" dirty="0">
                <a:solidFill>
                  <a:prstClr val="black"/>
                </a:solidFill>
                <a:latin typeface="FreesiaUPC" panose="020B0604020202020204" pitchFamily="34" charset="-34"/>
                <a:cs typeface="FreesiaUPC" panose="020B0604020202020204" pitchFamily="34" charset="-34"/>
              </a:endParaRPr>
            </a:p>
          </p:txBody>
        </p:sp>
      </p:grpSp>
      <p:sp>
        <p:nvSpPr>
          <p:cNvPr id="18" name="กล่องข้อความ 17"/>
          <p:cNvSpPr txBox="1"/>
          <p:nvPr/>
        </p:nvSpPr>
        <p:spPr>
          <a:xfrm>
            <a:off x="4414263" y="1325848"/>
            <a:ext cx="7543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536312"/>
            <a:r>
              <a:rPr lang="th-TH" sz="2400" b="1" dirty="0">
                <a:solidFill>
                  <a:srgbClr val="001F3D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ตามมติคณะกรรมการติดตามเร่งรัดการเบิกจ่ายงบประมาณและการใช้จ่ายภาครัฐ ครั้งที่ 1/2567 เมื่อวันที่ 22 กุมภาพันธ์ 2567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F732E-38AA-4BD5-8CA2-B500DA286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3037" y="895630"/>
            <a:ext cx="2554305" cy="1704809"/>
          </a:xfrm>
          <a:prstGeom prst="rect">
            <a:avLst/>
          </a:prstGeom>
        </p:spPr>
      </p:pic>
      <p:pic>
        <p:nvPicPr>
          <p:cNvPr id="1026" name="Picture 2" descr="กำหนดเป้าหมายชีวิต | myAccount Cloud">
            <a:extLst>
              <a:ext uri="{FF2B5EF4-FFF2-40B4-BE49-F238E27FC236}">
                <a16:creationId xmlns:a16="http://schemas.microsoft.com/office/drawing/2014/main" id="{5F18DBBB-133F-4AFC-8F87-0806A428F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819" y="2641743"/>
            <a:ext cx="1920208" cy="137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945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15394B-AD7B-4498-8D3B-0D0BDCC0B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D32ACEE-94B2-41E0-AF41-352D97E92F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499497"/>
              </p:ext>
            </p:extLst>
          </p:nvPr>
        </p:nvGraphicFramePr>
        <p:xfrm>
          <a:off x="966436" y="2896354"/>
          <a:ext cx="10552773" cy="3448091"/>
        </p:xfrm>
        <a:graphic>
          <a:graphicData uri="http://schemas.openxmlformats.org/drawingml/2006/table">
            <a:tbl>
              <a:tblPr/>
              <a:tblGrid>
                <a:gridCol w="1085023">
                  <a:extLst>
                    <a:ext uri="{9D8B030D-6E8A-4147-A177-3AD203B41FA5}">
                      <a16:colId xmlns:a16="http://schemas.microsoft.com/office/drawing/2014/main" val="3234770413"/>
                    </a:ext>
                  </a:extLst>
                </a:gridCol>
                <a:gridCol w="1027560">
                  <a:extLst>
                    <a:ext uri="{9D8B030D-6E8A-4147-A177-3AD203B41FA5}">
                      <a16:colId xmlns:a16="http://schemas.microsoft.com/office/drawing/2014/main" val="467488813"/>
                    </a:ext>
                  </a:extLst>
                </a:gridCol>
                <a:gridCol w="841653">
                  <a:extLst>
                    <a:ext uri="{9D8B030D-6E8A-4147-A177-3AD203B41FA5}">
                      <a16:colId xmlns:a16="http://schemas.microsoft.com/office/drawing/2014/main" val="1527888609"/>
                    </a:ext>
                  </a:extLst>
                </a:gridCol>
                <a:gridCol w="821372">
                  <a:extLst>
                    <a:ext uri="{9D8B030D-6E8A-4147-A177-3AD203B41FA5}">
                      <a16:colId xmlns:a16="http://schemas.microsoft.com/office/drawing/2014/main" val="793911434"/>
                    </a:ext>
                  </a:extLst>
                </a:gridCol>
                <a:gridCol w="919396">
                  <a:extLst>
                    <a:ext uri="{9D8B030D-6E8A-4147-A177-3AD203B41FA5}">
                      <a16:colId xmlns:a16="http://schemas.microsoft.com/office/drawing/2014/main" val="1442208222"/>
                    </a:ext>
                  </a:extLst>
                </a:gridCol>
                <a:gridCol w="922776">
                  <a:extLst>
                    <a:ext uri="{9D8B030D-6E8A-4147-A177-3AD203B41FA5}">
                      <a16:colId xmlns:a16="http://schemas.microsoft.com/office/drawing/2014/main" val="3378900816"/>
                    </a:ext>
                  </a:extLst>
                </a:gridCol>
                <a:gridCol w="1135724">
                  <a:extLst>
                    <a:ext uri="{9D8B030D-6E8A-4147-A177-3AD203B41FA5}">
                      <a16:colId xmlns:a16="http://schemas.microsoft.com/office/drawing/2014/main" val="2300071030"/>
                    </a:ext>
                  </a:extLst>
                </a:gridCol>
                <a:gridCol w="760530">
                  <a:extLst>
                    <a:ext uri="{9D8B030D-6E8A-4147-A177-3AD203B41FA5}">
                      <a16:colId xmlns:a16="http://schemas.microsoft.com/office/drawing/2014/main" val="832993928"/>
                    </a:ext>
                  </a:extLst>
                </a:gridCol>
                <a:gridCol w="986999">
                  <a:extLst>
                    <a:ext uri="{9D8B030D-6E8A-4147-A177-3AD203B41FA5}">
                      <a16:colId xmlns:a16="http://schemas.microsoft.com/office/drawing/2014/main" val="1559857610"/>
                    </a:ext>
                  </a:extLst>
                </a:gridCol>
                <a:gridCol w="983619">
                  <a:extLst>
                    <a:ext uri="{9D8B030D-6E8A-4147-A177-3AD203B41FA5}">
                      <a16:colId xmlns:a16="http://schemas.microsoft.com/office/drawing/2014/main" val="1800140382"/>
                    </a:ext>
                  </a:extLst>
                </a:gridCol>
                <a:gridCol w="1068121">
                  <a:extLst>
                    <a:ext uri="{9D8B030D-6E8A-4147-A177-3AD203B41FA5}">
                      <a16:colId xmlns:a16="http://schemas.microsoft.com/office/drawing/2014/main" val="251835926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ประเภทรายจ่าย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จัดสรร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ลำดับเบิกจ่ายของประเทศ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การใช้จ่าย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ลำดับใช้จ่ายของประเทศ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8657"/>
                  </a:ext>
                </a:extLst>
              </a:tr>
              <a:tr h="12660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(มี.ค.67)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(มี.ค.67)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443799"/>
                  </a:ext>
                </a:extLst>
              </a:tr>
              <a:tr h="5971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ภาพรวม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1,078.66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886.33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82.17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926.53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85.90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913669"/>
                  </a:ext>
                </a:extLst>
              </a:tr>
              <a:tr h="5971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ประจำ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955.14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842.4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88.20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848.38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88.82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39.23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671515"/>
                  </a:ext>
                </a:extLst>
              </a:tr>
              <a:tr h="59718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ลงทุน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123.52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43.93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63.27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57444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870213A-67BD-46DA-B8A0-0FB9010AEFE2}"/>
              </a:ext>
            </a:extLst>
          </p:cNvPr>
          <p:cNvSpPr txBox="1"/>
          <p:nvPr/>
        </p:nvSpPr>
        <p:spPr>
          <a:xfrm>
            <a:off x="5174166" y="1561171"/>
            <a:ext cx="34903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/>
              <a:t>ข้อมูล ณ 22 มีนาคม 2567</a:t>
            </a:r>
            <a:endParaRPr lang="en-US" sz="3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E74A3-0796-47F4-BB23-A58D62696D99}"/>
              </a:ext>
            </a:extLst>
          </p:cNvPr>
          <p:cNvSpPr txBox="1"/>
          <p:nvPr/>
        </p:nvSpPr>
        <p:spPr>
          <a:xfrm>
            <a:off x="10292576" y="2393207"/>
            <a:ext cx="134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 </a:t>
            </a:r>
            <a:r>
              <a:rPr lang="th-TH" dirty="0"/>
              <a:t>ล้านบาท</a:t>
            </a:r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A242343-1513-4082-AB39-B34B06522F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361236"/>
              </p:ext>
            </p:extLst>
          </p:nvPr>
        </p:nvGraphicFramePr>
        <p:xfrm>
          <a:off x="672791" y="139093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67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92EE18-C74E-45BD-9EC1-E7B963BA5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8EE8B68-685D-45DE-B47F-71DF284F21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776530"/>
              </p:ext>
            </p:extLst>
          </p:nvPr>
        </p:nvGraphicFramePr>
        <p:xfrm>
          <a:off x="676428" y="3222702"/>
          <a:ext cx="10839140" cy="3242812"/>
        </p:xfrm>
        <a:graphic>
          <a:graphicData uri="http://schemas.openxmlformats.org/drawingml/2006/table">
            <a:tbl>
              <a:tblPr/>
              <a:tblGrid>
                <a:gridCol w="1304109">
                  <a:extLst>
                    <a:ext uri="{9D8B030D-6E8A-4147-A177-3AD203B41FA5}">
                      <a16:colId xmlns:a16="http://schemas.microsoft.com/office/drawing/2014/main" val="1725211137"/>
                    </a:ext>
                  </a:extLst>
                </a:gridCol>
                <a:gridCol w="1235044">
                  <a:extLst>
                    <a:ext uri="{9D8B030D-6E8A-4147-A177-3AD203B41FA5}">
                      <a16:colId xmlns:a16="http://schemas.microsoft.com/office/drawing/2014/main" val="3824621894"/>
                    </a:ext>
                  </a:extLst>
                </a:gridCol>
                <a:gridCol w="1011599">
                  <a:extLst>
                    <a:ext uri="{9D8B030D-6E8A-4147-A177-3AD203B41FA5}">
                      <a16:colId xmlns:a16="http://schemas.microsoft.com/office/drawing/2014/main" val="3075340466"/>
                    </a:ext>
                  </a:extLst>
                </a:gridCol>
                <a:gridCol w="1066008">
                  <a:extLst>
                    <a:ext uri="{9D8B030D-6E8A-4147-A177-3AD203B41FA5}">
                      <a16:colId xmlns:a16="http://schemas.microsoft.com/office/drawing/2014/main" val="1846489048"/>
                    </a:ext>
                  </a:extLst>
                </a:gridCol>
                <a:gridCol w="1144071">
                  <a:extLst>
                    <a:ext uri="{9D8B030D-6E8A-4147-A177-3AD203B41FA5}">
                      <a16:colId xmlns:a16="http://schemas.microsoft.com/office/drawing/2014/main" val="4112346060"/>
                    </a:ext>
                  </a:extLst>
                </a:gridCol>
                <a:gridCol w="1377238">
                  <a:extLst>
                    <a:ext uri="{9D8B030D-6E8A-4147-A177-3AD203B41FA5}">
                      <a16:colId xmlns:a16="http://schemas.microsoft.com/office/drawing/2014/main" val="2831943222"/>
                    </a:ext>
                  </a:extLst>
                </a:gridCol>
                <a:gridCol w="1192047">
                  <a:extLst>
                    <a:ext uri="{9D8B030D-6E8A-4147-A177-3AD203B41FA5}">
                      <a16:colId xmlns:a16="http://schemas.microsoft.com/office/drawing/2014/main" val="1028622269"/>
                    </a:ext>
                  </a:extLst>
                </a:gridCol>
                <a:gridCol w="1107411">
                  <a:extLst>
                    <a:ext uri="{9D8B030D-6E8A-4147-A177-3AD203B41FA5}">
                      <a16:colId xmlns:a16="http://schemas.microsoft.com/office/drawing/2014/main" val="1501104692"/>
                    </a:ext>
                  </a:extLst>
                </a:gridCol>
                <a:gridCol w="1401613">
                  <a:extLst>
                    <a:ext uri="{9D8B030D-6E8A-4147-A177-3AD203B41FA5}">
                      <a16:colId xmlns:a16="http://schemas.microsoft.com/office/drawing/2014/main" val="2877796714"/>
                    </a:ext>
                  </a:extLst>
                </a:gridCol>
              </a:tblGrid>
              <a:tr h="61783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ประเภทรายจ่าย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จัดสรร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4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4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การใช้จ่าย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227153"/>
                  </a:ext>
                </a:extLst>
              </a:tr>
              <a:tr h="1026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(เดือน มี.ค.67)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</a:t>
                      </a:r>
                      <a:b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เป้าหมาย </a:t>
                      </a:r>
                      <a:b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(เดือน มี.ค.67)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863185"/>
                  </a:ext>
                </a:extLst>
              </a:tr>
              <a:tr h="53248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ภาพรวม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5.684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-12.02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5.693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-14.06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138757"/>
                  </a:ext>
                </a:extLst>
              </a:tr>
              <a:tr h="53248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ประจำ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5.684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-18.02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5.693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-20.56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393327"/>
                  </a:ext>
                </a:extLst>
              </a:tr>
              <a:tr h="53248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ลงทุน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116055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F47F0284-BD19-4302-BE34-61F713C6F4E4}"/>
              </a:ext>
            </a:extLst>
          </p:cNvPr>
          <p:cNvSpPr/>
          <p:nvPr/>
        </p:nvSpPr>
        <p:spPr>
          <a:xfrm>
            <a:off x="178418" y="209290"/>
            <a:ext cx="11835161" cy="191434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14158-5B67-47F2-BB0E-436AAE354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34" y="546091"/>
            <a:ext cx="9891132" cy="1073382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bg1"/>
                </a:solidFill>
              </a:rPr>
              <a:t>ผลการเบิกจ่ายและการใช้จ่ายเงินงบประมาณรายจ่าย (งบกรมจังหวัด)</a:t>
            </a:r>
            <a:br>
              <a:rPr lang="th-TH" b="1" dirty="0">
                <a:solidFill>
                  <a:schemeClr val="bg1"/>
                </a:solidFill>
              </a:rPr>
            </a:br>
            <a:r>
              <a:rPr lang="th-TH" b="1" dirty="0">
                <a:solidFill>
                  <a:schemeClr val="bg1"/>
                </a:solidFill>
              </a:rPr>
              <a:t>ประจำปีงบประมาณ พ.ศ. 2567 (งบประมาณ พ.ศ. 2566 ไปพลางก่อน)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6FFAB2-F652-4668-9C39-A963BDD89B77}"/>
              </a:ext>
            </a:extLst>
          </p:cNvPr>
          <p:cNvSpPr txBox="1"/>
          <p:nvPr/>
        </p:nvSpPr>
        <p:spPr>
          <a:xfrm>
            <a:off x="4572001" y="2199924"/>
            <a:ext cx="34903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000" b="1" dirty="0"/>
              <a:t>ข้อมูล ณ 22 มีนาคม 2567</a:t>
            </a:r>
            <a:endParaRPr lang="en-US" sz="3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6C71AE-F71E-4F07-BEF2-393C54285C88}"/>
              </a:ext>
            </a:extLst>
          </p:cNvPr>
          <p:cNvSpPr txBox="1"/>
          <p:nvPr/>
        </p:nvSpPr>
        <p:spPr>
          <a:xfrm>
            <a:off x="10302257" y="2830216"/>
            <a:ext cx="134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 </a:t>
            </a:r>
            <a:r>
              <a:rPr lang="th-TH" dirty="0"/>
              <a:t>ล้านบาท</a:t>
            </a:r>
            <a:endParaRPr lang="en-US" dirty="0"/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759CAC66-08DC-4C7E-9FB1-2AB23E1501E4}"/>
              </a:ext>
            </a:extLst>
          </p:cNvPr>
          <p:cNvSpPr/>
          <p:nvPr/>
        </p:nvSpPr>
        <p:spPr>
          <a:xfrm>
            <a:off x="1971303" y="2123446"/>
            <a:ext cx="1924266" cy="1914340"/>
          </a:xfrm>
          <a:prstGeom prst="flowChartConnec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86DFC6F-1B8E-4563-BF93-F30DCCAF63B6}"/>
              </a:ext>
            </a:extLst>
          </p:cNvPr>
          <p:cNvSpPr/>
          <p:nvPr/>
        </p:nvSpPr>
        <p:spPr>
          <a:xfrm>
            <a:off x="2233697" y="2787434"/>
            <a:ext cx="1399478" cy="64156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รายจ่ายประจำ</a:t>
            </a:r>
          </a:p>
          <a:p>
            <a:pPr algn="ctr"/>
            <a:r>
              <a:rPr lang="th-TH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204641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D911C-AF43-478A-9476-07A103BFF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522A3-C95F-4782-BC3F-C9A975DFD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419360-E552-494D-AF41-2C9C44F5B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47018E-B700-4E60-B471-F638ED0EDBDF}"/>
              </a:ext>
            </a:extLst>
          </p:cNvPr>
          <p:cNvCxnSpPr>
            <a:cxnSpLocks/>
          </p:cNvCxnSpPr>
          <p:nvPr/>
        </p:nvCxnSpPr>
        <p:spPr>
          <a:xfrm>
            <a:off x="213731" y="836342"/>
            <a:ext cx="1171807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D286472-5CF2-4D16-B26F-CEDBDEC78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5621760" y="6679864"/>
            <a:ext cx="11766300" cy="79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8DED0E-1E62-478E-AF54-58544FD82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7033" y="836342"/>
            <a:ext cx="7925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4991A1-78E5-4BBE-B390-996634849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967" y="73412"/>
            <a:ext cx="755634" cy="689518"/>
          </a:xfrm>
          <a:prstGeom prst="flowChartConnector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039826-45BA-4C84-A5FC-D5109D3D2292}"/>
              </a:ext>
            </a:extLst>
          </p:cNvPr>
          <p:cNvSpPr txBox="1"/>
          <p:nvPr/>
        </p:nvSpPr>
        <p:spPr>
          <a:xfrm>
            <a:off x="1124589" y="147483"/>
            <a:ext cx="11314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เงินงบประมาณรายจ่ายประจำปีงบประมาณ พ.ศ. 2567 (งบกรมจังหวัด)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BB417B-1BB5-4C04-BB1A-77698FDAB1F7}"/>
              </a:ext>
            </a:extLst>
          </p:cNvPr>
          <p:cNvSpPr txBox="1"/>
          <p:nvPr/>
        </p:nvSpPr>
        <p:spPr>
          <a:xfrm>
            <a:off x="10610965" y="1032191"/>
            <a:ext cx="1393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/>
              <a:t>หน่วย </a:t>
            </a:r>
            <a:r>
              <a:rPr lang="en-US" sz="1600" dirty="0"/>
              <a:t>: </a:t>
            </a:r>
            <a:r>
              <a:rPr lang="th-TH" sz="1600" dirty="0"/>
              <a:t>ล้านบาท</a:t>
            </a:r>
            <a:endParaRPr lang="en-US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92C1D8-47DD-4C18-A446-87AC47BB21B0}"/>
              </a:ext>
            </a:extLst>
          </p:cNvPr>
          <p:cNvSpPr txBox="1"/>
          <p:nvPr/>
        </p:nvSpPr>
        <p:spPr>
          <a:xfrm>
            <a:off x="2562201" y="847390"/>
            <a:ext cx="364531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ข้อมูล ณ วันที่ 22 มีนาคม 2567</a:t>
            </a:r>
            <a:endParaRPr lang="en-US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D65688-3BDF-4D77-B193-CC44186BD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691" y="1324444"/>
            <a:ext cx="11594868" cy="540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3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86B070C-2065-48CB-B261-337A97A4B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E472C94-F1E1-482E-A382-BAACAA9A1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355146"/>
              </p:ext>
            </p:extLst>
          </p:nvPr>
        </p:nvGraphicFramePr>
        <p:xfrm>
          <a:off x="866077" y="1510103"/>
          <a:ext cx="10459843" cy="5151865"/>
        </p:xfrm>
        <a:graphic>
          <a:graphicData uri="http://schemas.openxmlformats.org/drawingml/2006/table">
            <a:tbl>
              <a:tblPr/>
              <a:tblGrid>
                <a:gridCol w="516674">
                  <a:extLst>
                    <a:ext uri="{9D8B030D-6E8A-4147-A177-3AD203B41FA5}">
                      <a16:colId xmlns:a16="http://schemas.microsoft.com/office/drawing/2014/main" val="2123106099"/>
                    </a:ext>
                  </a:extLst>
                </a:gridCol>
                <a:gridCol w="2984384">
                  <a:extLst>
                    <a:ext uri="{9D8B030D-6E8A-4147-A177-3AD203B41FA5}">
                      <a16:colId xmlns:a16="http://schemas.microsoft.com/office/drawing/2014/main" val="3195889153"/>
                    </a:ext>
                  </a:extLst>
                </a:gridCol>
                <a:gridCol w="753940">
                  <a:extLst>
                    <a:ext uri="{9D8B030D-6E8A-4147-A177-3AD203B41FA5}">
                      <a16:colId xmlns:a16="http://schemas.microsoft.com/office/drawing/2014/main" val="2857175002"/>
                    </a:ext>
                  </a:extLst>
                </a:gridCol>
                <a:gridCol w="878153">
                  <a:extLst>
                    <a:ext uri="{9D8B030D-6E8A-4147-A177-3AD203B41FA5}">
                      <a16:colId xmlns:a16="http://schemas.microsoft.com/office/drawing/2014/main" val="2006540442"/>
                    </a:ext>
                  </a:extLst>
                </a:gridCol>
                <a:gridCol w="577733">
                  <a:extLst>
                    <a:ext uri="{9D8B030D-6E8A-4147-A177-3AD203B41FA5}">
                      <a16:colId xmlns:a16="http://schemas.microsoft.com/office/drawing/2014/main" val="3130878659"/>
                    </a:ext>
                  </a:extLst>
                </a:gridCol>
                <a:gridCol w="820380">
                  <a:extLst>
                    <a:ext uri="{9D8B030D-6E8A-4147-A177-3AD203B41FA5}">
                      <a16:colId xmlns:a16="http://schemas.microsoft.com/office/drawing/2014/main" val="3885571436"/>
                    </a:ext>
                  </a:extLst>
                </a:gridCol>
                <a:gridCol w="1109245">
                  <a:extLst>
                    <a:ext uri="{9D8B030D-6E8A-4147-A177-3AD203B41FA5}">
                      <a16:colId xmlns:a16="http://schemas.microsoft.com/office/drawing/2014/main" val="363748012"/>
                    </a:ext>
                  </a:extLst>
                </a:gridCol>
                <a:gridCol w="855044">
                  <a:extLst>
                    <a:ext uri="{9D8B030D-6E8A-4147-A177-3AD203B41FA5}">
                      <a16:colId xmlns:a16="http://schemas.microsoft.com/office/drawing/2014/main" val="2242758100"/>
                    </a:ext>
                  </a:extLst>
                </a:gridCol>
                <a:gridCol w="820380">
                  <a:extLst>
                    <a:ext uri="{9D8B030D-6E8A-4147-A177-3AD203B41FA5}">
                      <a16:colId xmlns:a16="http://schemas.microsoft.com/office/drawing/2014/main" val="1220852949"/>
                    </a:ext>
                  </a:extLst>
                </a:gridCol>
                <a:gridCol w="1143910">
                  <a:extLst>
                    <a:ext uri="{9D8B030D-6E8A-4147-A177-3AD203B41FA5}">
                      <a16:colId xmlns:a16="http://schemas.microsoft.com/office/drawing/2014/main" val="125075171"/>
                    </a:ext>
                  </a:extLst>
                </a:gridCol>
              </a:tblGrid>
              <a:tr h="3237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งบจัดสรร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15.00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67)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18.87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67)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385837"/>
                  </a:ext>
                </a:extLst>
              </a:tr>
              <a:tr h="3237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ร้อยละใช้จ่าย</a:t>
                      </a:r>
                    </a:p>
                  </a:txBody>
                  <a:tcPr marL="6971" marR="6971" marT="69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597777"/>
                  </a:ext>
                </a:extLst>
              </a:tr>
              <a:tr h="32659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แขวงทางหลวงพังงา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34.52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24.29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70.37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55.00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24.34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70.50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51.63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982334"/>
                  </a:ext>
                </a:extLst>
              </a:tr>
              <a:tr h="43276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ค่าควบคุมงานในการก่อสร้างโครงข่ายทางหลวงแผ่นดิน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3.19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2.58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80.70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65.70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2.58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80.88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62.01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240835"/>
                  </a:ext>
                </a:extLst>
              </a:tr>
              <a:tr h="50181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ค่าควบคุมงานเพื่อดำเนินการวิเคราะห์และตรวจสอบคุณภาพวัสดุสร้างทาง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1.59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1.44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90.07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75.07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1.44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90.57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71.70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097511"/>
                  </a:ext>
                </a:extLst>
              </a:tr>
              <a:tr h="5180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ค่าใช้จ่ายเพื่อดำเนินการวิเคราะห์และตรวจสอบคุณภาพ</a:t>
                      </a:r>
                      <a:b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วัสดุสร้างทาง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0.63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0.42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66.72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51.72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0.42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66.67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47.80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899876"/>
                  </a:ext>
                </a:extLst>
              </a:tr>
              <a:tr h="5180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ค่าบำรุงรักษาทางและสะพานที่มีราคาต่อหน่วยต่ำกว่า </a:t>
                      </a:r>
                      <a:b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 ล้านบาท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29.10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0.45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19.86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68.24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53.24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19.90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68.38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49.51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860772"/>
                  </a:ext>
                </a:extLst>
              </a:tr>
              <a:tr h="32659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แขวงทางหลวงชนบทพังงา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52.96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18.56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6.03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11.38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-3.62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46.43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27.56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84740"/>
                  </a:ext>
                </a:extLst>
              </a:tr>
              <a:tr h="32659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ค่าที่ดินที่มีราคาต่อหน่วยต่ำกว่า 10 ล้านบาท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0.19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0.05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25.00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10.00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0.05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24.87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6.00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491936"/>
                  </a:ext>
                </a:extLst>
              </a:tr>
              <a:tr h="5180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ค่าก่อสร้างอาคารที่ทำการและสิ่งก่อสร้างประกอบที่มีราคาต่อหน่วยต่ำกว่า 10 ล้านบาท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8.99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8.21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0.78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8.67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-6.33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8.99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93831"/>
                  </a:ext>
                </a:extLst>
              </a:tr>
              <a:tr h="5180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ค่าบำรุงรักษาทางและสะพานที่มีราคาต่อหน่วยต่ำกว่า </a:t>
                      </a:r>
                      <a:b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 ล้านบาท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18.83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4.06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21.58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6.58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4.08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21.65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2.78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50200"/>
                  </a:ext>
                </a:extLst>
              </a:tr>
              <a:tr h="5180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ค่าปรับปรุงทางและสะพานที่มีราคาต่อหน่วยต่ำกว่า </a:t>
                      </a:r>
                      <a:b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 ล้านบาท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24.95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10.34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1.14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4.55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-10.45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11.47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45.98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27.11</a:t>
                      </a:r>
                    </a:p>
                  </a:txBody>
                  <a:tcPr marL="6971" marR="6971" marT="697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430423"/>
                  </a:ext>
                </a:extLst>
              </a:tr>
            </a:tbl>
          </a:graphicData>
        </a:graphic>
      </p:graphicFrame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6C520A-C284-4840-8E13-8111C9F21887}"/>
              </a:ext>
            </a:extLst>
          </p:cNvPr>
          <p:cNvSpPr/>
          <p:nvPr/>
        </p:nvSpPr>
        <p:spPr>
          <a:xfrm>
            <a:off x="392151" y="193686"/>
            <a:ext cx="11407697" cy="985997"/>
          </a:xfrm>
          <a:prstGeom prst="roundRect">
            <a:avLst/>
          </a:prstGeom>
          <a:solidFill>
            <a:srgbClr val="FFCF25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791ACB-8734-46D6-B657-9F73215B3404}"/>
              </a:ext>
            </a:extLst>
          </p:cNvPr>
          <p:cNvSpPr txBox="1"/>
          <p:nvPr/>
        </p:nvSpPr>
        <p:spPr>
          <a:xfrm>
            <a:off x="840059" y="196032"/>
            <a:ext cx="11199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/>
              <a:t>รายงานผลการเบิกจ่ายและการใช้จ่ายเงินงบประมาณรายจ่ายลงทุน ประจำปีงบประมาณ พ.ศ. 2567 </a:t>
            </a:r>
            <a:br>
              <a:rPr lang="th-TH" sz="2800" b="1" dirty="0"/>
            </a:br>
            <a:r>
              <a:rPr lang="th-TH" sz="2800" b="1" dirty="0"/>
              <a:t>(งบประมาณ พ.ศ. 2566 ไปพลางก่อน)</a:t>
            </a:r>
            <a:endParaRPr lang="en-US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816D5-89AD-48B7-8787-85BF604F298A}"/>
              </a:ext>
            </a:extLst>
          </p:cNvPr>
          <p:cNvSpPr txBox="1"/>
          <p:nvPr/>
        </p:nvSpPr>
        <p:spPr>
          <a:xfrm>
            <a:off x="10153085" y="1188703"/>
            <a:ext cx="246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 </a:t>
            </a:r>
            <a:r>
              <a:rPr lang="th-TH" dirty="0"/>
              <a:t>ล้านบาท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C61AC8-345E-4572-A63A-5AA24D09BA55}"/>
              </a:ext>
            </a:extLst>
          </p:cNvPr>
          <p:cNvSpPr txBox="1"/>
          <p:nvPr/>
        </p:nvSpPr>
        <p:spPr>
          <a:xfrm>
            <a:off x="1558591" y="1150139"/>
            <a:ext cx="32698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ข้อมูล ณ วันที่ 22 มีนาคม 2567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6993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647627-E76E-4FB4-B70C-87CEF0D57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6C520A-C284-4840-8E13-8111C9F21887}"/>
              </a:ext>
            </a:extLst>
          </p:cNvPr>
          <p:cNvSpPr/>
          <p:nvPr/>
        </p:nvSpPr>
        <p:spPr>
          <a:xfrm>
            <a:off x="392151" y="193686"/>
            <a:ext cx="11407697" cy="985997"/>
          </a:xfrm>
          <a:prstGeom prst="roundRect">
            <a:avLst/>
          </a:prstGeom>
          <a:solidFill>
            <a:srgbClr val="FFCF25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791ACB-8734-46D6-B657-9F73215B3404}"/>
              </a:ext>
            </a:extLst>
          </p:cNvPr>
          <p:cNvSpPr txBox="1"/>
          <p:nvPr/>
        </p:nvSpPr>
        <p:spPr>
          <a:xfrm>
            <a:off x="840059" y="151427"/>
            <a:ext cx="11199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รายงานผลการเบิกจ่ายและการใช้จ่ายเงินงบประมาณรายจ่ายลงทุน ประจำปีงบประมาณ พ.ศ. 2567 </a:t>
            </a:r>
            <a:b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</a:b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(งบประมาณ พ.ศ. 2566 ไปพลางก่อน)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816D5-89AD-48B7-8787-85BF604F298A}"/>
              </a:ext>
            </a:extLst>
          </p:cNvPr>
          <p:cNvSpPr txBox="1"/>
          <p:nvPr/>
        </p:nvSpPr>
        <p:spPr>
          <a:xfrm>
            <a:off x="10354963" y="1248078"/>
            <a:ext cx="246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CF0819-719C-4A53-A167-A9A59A00B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787203"/>
              </p:ext>
            </p:extLst>
          </p:nvPr>
        </p:nvGraphicFramePr>
        <p:xfrm>
          <a:off x="581721" y="1585972"/>
          <a:ext cx="10970941" cy="4640243"/>
        </p:xfrm>
        <a:graphic>
          <a:graphicData uri="http://schemas.openxmlformats.org/drawingml/2006/table">
            <a:tbl>
              <a:tblPr/>
              <a:tblGrid>
                <a:gridCol w="466494">
                  <a:extLst>
                    <a:ext uri="{9D8B030D-6E8A-4147-A177-3AD203B41FA5}">
                      <a16:colId xmlns:a16="http://schemas.microsoft.com/office/drawing/2014/main" val="2841805210"/>
                    </a:ext>
                  </a:extLst>
                </a:gridCol>
                <a:gridCol w="3523785">
                  <a:extLst>
                    <a:ext uri="{9D8B030D-6E8A-4147-A177-3AD203B41FA5}">
                      <a16:colId xmlns:a16="http://schemas.microsoft.com/office/drawing/2014/main" val="1329896134"/>
                    </a:ext>
                  </a:extLst>
                </a:gridCol>
                <a:gridCol w="673049">
                  <a:extLst>
                    <a:ext uri="{9D8B030D-6E8A-4147-A177-3AD203B41FA5}">
                      <a16:colId xmlns:a16="http://schemas.microsoft.com/office/drawing/2014/main" val="2374608637"/>
                    </a:ext>
                  </a:extLst>
                </a:gridCol>
                <a:gridCol w="720643">
                  <a:extLst>
                    <a:ext uri="{9D8B030D-6E8A-4147-A177-3AD203B41FA5}">
                      <a16:colId xmlns:a16="http://schemas.microsoft.com/office/drawing/2014/main" val="1723534592"/>
                    </a:ext>
                  </a:extLst>
                </a:gridCol>
                <a:gridCol w="605962">
                  <a:extLst>
                    <a:ext uri="{9D8B030D-6E8A-4147-A177-3AD203B41FA5}">
                      <a16:colId xmlns:a16="http://schemas.microsoft.com/office/drawing/2014/main" val="2309533562"/>
                    </a:ext>
                  </a:extLst>
                </a:gridCol>
                <a:gridCol w="860466">
                  <a:extLst>
                    <a:ext uri="{9D8B030D-6E8A-4147-A177-3AD203B41FA5}">
                      <a16:colId xmlns:a16="http://schemas.microsoft.com/office/drawing/2014/main" val="293681091"/>
                    </a:ext>
                  </a:extLst>
                </a:gridCol>
                <a:gridCol w="1163447">
                  <a:extLst>
                    <a:ext uri="{9D8B030D-6E8A-4147-A177-3AD203B41FA5}">
                      <a16:colId xmlns:a16="http://schemas.microsoft.com/office/drawing/2014/main" val="2444837227"/>
                    </a:ext>
                  </a:extLst>
                </a:gridCol>
                <a:gridCol w="896824">
                  <a:extLst>
                    <a:ext uri="{9D8B030D-6E8A-4147-A177-3AD203B41FA5}">
                      <a16:colId xmlns:a16="http://schemas.microsoft.com/office/drawing/2014/main" val="4083534502"/>
                    </a:ext>
                  </a:extLst>
                </a:gridCol>
                <a:gridCol w="860466">
                  <a:extLst>
                    <a:ext uri="{9D8B030D-6E8A-4147-A177-3AD203B41FA5}">
                      <a16:colId xmlns:a16="http://schemas.microsoft.com/office/drawing/2014/main" val="4024488273"/>
                    </a:ext>
                  </a:extLst>
                </a:gridCol>
                <a:gridCol w="1199805">
                  <a:extLst>
                    <a:ext uri="{9D8B030D-6E8A-4147-A177-3AD203B41FA5}">
                      <a16:colId xmlns:a16="http://schemas.microsoft.com/office/drawing/2014/main" val="2257369248"/>
                    </a:ext>
                  </a:extLst>
                </a:gridCol>
              </a:tblGrid>
              <a:tr h="4135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งบจัดสรร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15.00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67)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18.87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67)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454092"/>
                  </a:ext>
                </a:extLst>
              </a:tr>
              <a:tr h="4135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ร้อยละใช้จ่าย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333455"/>
                  </a:ext>
                </a:extLst>
              </a:tr>
              <a:tr h="33087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ฐานทัพเรือพังงา ทัพเรือภาคที่ 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23.23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11.18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8.11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34.91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19.91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83.05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64.18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05773"/>
                  </a:ext>
                </a:extLst>
              </a:tr>
              <a:tr h="33087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</a:t>
                      </a:r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.130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12.37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5.82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2.62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21.15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6.15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8.44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68.19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49.32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535264"/>
                  </a:ext>
                </a:extLst>
              </a:tr>
              <a:tr h="33087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ทร</a:t>
                      </a:r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.200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5.36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5.49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50.59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35.59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10.85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081696"/>
                  </a:ext>
                </a:extLst>
              </a:tr>
              <a:tr h="6006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3.79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3.22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15.01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943564"/>
                  </a:ext>
                </a:extLst>
              </a:tr>
              <a:tr h="8109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อาคารเรียน 212 ล./57-ข สำหรับก่อสร้างในเขตแผ่นดินไหว โรงเรียนเชิงทะเลวิทยาคม (จุติ-ก้อง อนุสรณ์) ตำบลเชิงทะเล อำเภอถลาง จังหวัดภูเก็ต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3.79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3.22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15.01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3.79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39012"/>
                  </a:ext>
                </a:extLst>
              </a:tr>
              <a:tr h="33087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โครงการชลประทานพังงา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1.117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1.117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37.40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95066"/>
                  </a:ext>
                </a:extLst>
              </a:tr>
              <a:tr h="4162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ค่าปรับปรุงแหล่งน้ำที่มีราคาต่อหน่วยต่ำกว่า 10 ล้านบาท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1.117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1.117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57.27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37.40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481426"/>
                  </a:ext>
                </a:extLst>
              </a:tr>
              <a:tr h="33087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สำนักงานพัฒนาชุมชนจังหวัดพังงา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96.58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81.58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96.58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77.71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245405"/>
                  </a:ext>
                </a:extLst>
              </a:tr>
              <a:tr h="33087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รายการงบประจำ งบดำเนินงาน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96.58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81.58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1.227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96.58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77.71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47767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6FF506E-7F40-42EE-A5C0-97CC9C8028FA}"/>
              </a:ext>
            </a:extLst>
          </p:cNvPr>
          <p:cNvSpPr txBox="1"/>
          <p:nvPr/>
        </p:nvSpPr>
        <p:spPr>
          <a:xfrm>
            <a:off x="1558591" y="1150139"/>
            <a:ext cx="32698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ข้อมูล ณ วันที่ 22 มีนาคม 2567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2412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647627-E76E-4FB4-B70C-87CEF0D57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6C520A-C284-4840-8E13-8111C9F21887}"/>
              </a:ext>
            </a:extLst>
          </p:cNvPr>
          <p:cNvSpPr/>
          <p:nvPr/>
        </p:nvSpPr>
        <p:spPr>
          <a:xfrm>
            <a:off x="392151" y="193686"/>
            <a:ext cx="11407697" cy="985997"/>
          </a:xfrm>
          <a:prstGeom prst="roundRect">
            <a:avLst/>
          </a:prstGeom>
          <a:solidFill>
            <a:srgbClr val="FFCF25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791ACB-8734-46D6-B657-9F73215B3404}"/>
              </a:ext>
            </a:extLst>
          </p:cNvPr>
          <p:cNvSpPr txBox="1"/>
          <p:nvPr/>
        </p:nvSpPr>
        <p:spPr>
          <a:xfrm>
            <a:off x="840059" y="151427"/>
            <a:ext cx="11199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รายงานผลการเบิกจ่ายและการใช้จ่ายเงินงบประมาณรายจ่ายลงทุน ประจำปีงบประมาณ พ.ศ. 2567 </a:t>
            </a:r>
            <a:b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</a:b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(งบประมาณ พ.ศ. 2566 ไปพลางก่อน)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816D5-89AD-48B7-8787-85BF604F298A}"/>
              </a:ext>
            </a:extLst>
          </p:cNvPr>
          <p:cNvSpPr txBox="1"/>
          <p:nvPr/>
        </p:nvSpPr>
        <p:spPr>
          <a:xfrm>
            <a:off x="10551752" y="1221942"/>
            <a:ext cx="151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2FED9D8-D743-419F-B5F9-9C0032976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072329"/>
              </p:ext>
            </p:extLst>
          </p:nvPr>
        </p:nvGraphicFramePr>
        <p:xfrm>
          <a:off x="732260" y="1558035"/>
          <a:ext cx="11009974" cy="5069723"/>
        </p:xfrm>
        <a:graphic>
          <a:graphicData uri="http://schemas.openxmlformats.org/drawingml/2006/table">
            <a:tbl>
              <a:tblPr/>
              <a:tblGrid>
                <a:gridCol w="484699">
                  <a:extLst>
                    <a:ext uri="{9D8B030D-6E8A-4147-A177-3AD203B41FA5}">
                      <a16:colId xmlns:a16="http://schemas.microsoft.com/office/drawing/2014/main" val="1900198106"/>
                    </a:ext>
                  </a:extLst>
                </a:gridCol>
                <a:gridCol w="3155706">
                  <a:extLst>
                    <a:ext uri="{9D8B030D-6E8A-4147-A177-3AD203B41FA5}">
                      <a16:colId xmlns:a16="http://schemas.microsoft.com/office/drawing/2014/main" val="2912131368"/>
                    </a:ext>
                  </a:extLst>
                </a:gridCol>
                <a:gridCol w="783946">
                  <a:extLst>
                    <a:ext uri="{9D8B030D-6E8A-4147-A177-3AD203B41FA5}">
                      <a16:colId xmlns:a16="http://schemas.microsoft.com/office/drawing/2014/main" val="3578766734"/>
                    </a:ext>
                  </a:extLst>
                </a:gridCol>
                <a:gridCol w="913105">
                  <a:extLst>
                    <a:ext uri="{9D8B030D-6E8A-4147-A177-3AD203B41FA5}">
                      <a16:colId xmlns:a16="http://schemas.microsoft.com/office/drawing/2014/main" val="854412101"/>
                    </a:ext>
                  </a:extLst>
                </a:gridCol>
                <a:gridCol w="600725">
                  <a:extLst>
                    <a:ext uri="{9D8B030D-6E8A-4147-A177-3AD203B41FA5}">
                      <a16:colId xmlns:a16="http://schemas.microsoft.com/office/drawing/2014/main" val="831463463"/>
                    </a:ext>
                  </a:extLst>
                </a:gridCol>
                <a:gridCol w="853032">
                  <a:extLst>
                    <a:ext uri="{9D8B030D-6E8A-4147-A177-3AD203B41FA5}">
                      <a16:colId xmlns:a16="http://schemas.microsoft.com/office/drawing/2014/main" val="655678752"/>
                    </a:ext>
                  </a:extLst>
                </a:gridCol>
                <a:gridCol w="1297142">
                  <a:extLst>
                    <a:ext uri="{9D8B030D-6E8A-4147-A177-3AD203B41FA5}">
                      <a16:colId xmlns:a16="http://schemas.microsoft.com/office/drawing/2014/main" val="2459503673"/>
                    </a:ext>
                  </a:extLst>
                </a:gridCol>
                <a:gridCol w="745332">
                  <a:extLst>
                    <a:ext uri="{9D8B030D-6E8A-4147-A177-3AD203B41FA5}">
                      <a16:colId xmlns:a16="http://schemas.microsoft.com/office/drawing/2014/main" val="86047403"/>
                    </a:ext>
                  </a:extLst>
                </a:gridCol>
                <a:gridCol w="853032">
                  <a:extLst>
                    <a:ext uri="{9D8B030D-6E8A-4147-A177-3AD203B41FA5}">
                      <a16:colId xmlns:a16="http://schemas.microsoft.com/office/drawing/2014/main" val="2498060375"/>
                    </a:ext>
                  </a:extLst>
                </a:gridCol>
                <a:gridCol w="1323255">
                  <a:extLst>
                    <a:ext uri="{9D8B030D-6E8A-4147-A177-3AD203B41FA5}">
                      <a16:colId xmlns:a16="http://schemas.microsoft.com/office/drawing/2014/main" val="3738478142"/>
                    </a:ext>
                  </a:extLst>
                </a:gridCol>
              </a:tblGrid>
              <a:tr h="3299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งบจัดสรร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15.00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</a:t>
                      </a:r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18.87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67)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22220"/>
                  </a:ext>
                </a:extLst>
              </a:tr>
              <a:tr h="4455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ร้อยละใช้จ่าย</a:t>
                      </a:r>
                    </a:p>
                  </a:txBody>
                  <a:tcPr marL="7474" marR="7474" marT="7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929219"/>
                  </a:ext>
                </a:extLst>
              </a:tr>
              <a:tr h="2639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สถานีพัฒนาที่ดินพังงา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2.66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0.79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14.37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-0.63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44.10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25.23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262082"/>
                  </a:ext>
                </a:extLst>
              </a:tr>
              <a:tr h="52789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ค่าก่อสร้างแหล่งน้ำที่มีราคาต่อหน่วยต่ำกว่า </a:t>
                      </a:r>
                      <a:b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 ล้านบาท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-15.00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98166"/>
                  </a:ext>
                </a:extLst>
              </a:tr>
              <a:tr h="2639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ผลิตหญ้าแฝกเพื่อปลูก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1.56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0.19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0.287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18.41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3.41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0.48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30.90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12.03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345862"/>
                  </a:ext>
                </a:extLst>
              </a:tr>
              <a:tr h="2639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ผลิตหญ้าแฝกเพื่อส่งเสริม (เดิมเพื่อแจกจ่าย)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0.095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18.49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3.49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0.30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59.69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40.82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776620"/>
                  </a:ext>
                </a:extLst>
              </a:tr>
              <a:tr h="2639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จัดทำระบบอนุรักษ์ดินและน้ำบนพื้นที่ลุ่ม-ดอน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-15.00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023744"/>
                  </a:ext>
                </a:extLst>
              </a:tr>
              <a:tr h="2934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จัดระบบอนุรักษ์ดินและน้ำในพื้นที่เสี่ยงภัยทางการเกษตร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0.19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-15.00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932550"/>
                  </a:ext>
                </a:extLst>
              </a:tr>
              <a:tr h="34568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ค่าควบคุมงานระบบอนุรักษ์ดินและน้ำบนพื้นที่ลุ่ม-ดอน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-15.00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666732"/>
                  </a:ext>
                </a:extLst>
              </a:tr>
              <a:tr h="52789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ค่าควบคุมงานจัดระบบอนุรักษ์ดินและน้ำในพื้นที่เสี่ยงภัยทางการเกษตร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-15.00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951346"/>
                  </a:ext>
                </a:extLst>
              </a:tr>
              <a:tr h="26394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สำนักงานทรัพยากรทางทะเลและชายฝั่งที่ 6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2.39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0.42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1.921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80.28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65.28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2.346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98.01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260599"/>
                  </a:ext>
                </a:extLst>
              </a:tr>
              <a:tr h="5735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ใช้จ่ายตรวจสอบแปลงที่ดินเพื่อดำเนินการจัดที่ดินให้ชุมชนและการบริการด้านอนุญาตในพื้นที่ป่าชายเลน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0.27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0.15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0.075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27.54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12.54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0.225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82.42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63.55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363317"/>
                  </a:ext>
                </a:extLst>
              </a:tr>
              <a:tr h="44554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ค่าก่อสร้างอื่นๆที่มีราคาต่อหน่วยต่ำกว่า 10 ล้านบาท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2.12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0.27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1.846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87.05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72.05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2.121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7474" marR="7474" marT="747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39067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1F1E41F-BFDC-49CC-9E43-9C093A0E3F7C}"/>
              </a:ext>
            </a:extLst>
          </p:cNvPr>
          <p:cNvSpPr txBox="1"/>
          <p:nvPr/>
        </p:nvSpPr>
        <p:spPr>
          <a:xfrm>
            <a:off x="1558591" y="1150139"/>
            <a:ext cx="32698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ข้อมูล ณ วันที่ 22 มีนาคม 2567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258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647627-E76E-4FB4-B70C-87CEF0D57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6C520A-C284-4840-8E13-8111C9F21887}"/>
              </a:ext>
            </a:extLst>
          </p:cNvPr>
          <p:cNvSpPr/>
          <p:nvPr/>
        </p:nvSpPr>
        <p:spPr>
          <a:xfrm>
            <a:off x="392151" y="193686"/>
            <a:ext cx="11407697" cy="985997"/>
          </a:xfrm>
          <a:prstGeom prst="roundRect">
            <a:avLst/>
          </a:prstGeom>
          <a:solidFill>
            <a:srgbClr val="FFCF25"/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791ACB-8734-46D6-B657-9F73215B3404}"/>
              </a:ext>
            </a:extLst>
          </p:cNvPr>
          <p:cNvSpPr txBox="1"/>
          <p:nvPr/>
        </p:nvSpPr>
        <p:spPr>
          <a:xfrm>
            <a:off x="840059" y="151427"/>
            <a:ext cx="11199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รายงานผลการเบิกจ่ายและการใช้จ่ายเงินงบประมาณรายจ่ายลงทุน ประจำปีงบประมาณ พ.ศ. 2567 </a:t>
            </a:r>
            <a:b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</a:b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(งบประมาณ พ.ศ. 2566 ไปพลางก่อน)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C816D5-89AD-48B7-8787-85BF604F298A}"/>
              </a:ext>
            </a:extLst>
          </p:cNvPr>
          <p:cNvSpPr txBox="1"/>
          <p:nvPr/>
        </p:nvSpPr>
        <p:spPr>
          <a:xfrm>
            <a:off x="10596145" y="1401436"/>
            <a:ext cx="151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6D8ECAB-0E0B-4E30-8BB8-7C69F0374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300541"/>
              </p:ext>
            </p:extLst>
          </p:nvPr>
        </p:nvGraphicFramePr>
        <p:xfrm>
          <a:off x="472995" y="1768999"/>
          <a:ext cx="11326853" cy="4653412"/>
        </p:xfrm>
        <a:graphic>
          <a:graphicData uri="http://schemas.openxmlformats.org/drawingml/2006/table">
            <a:tbl>
              <a:tblPr/>
              <a:tblGrid>
                <a:gridCol w="519809">
                  <a:extLst>
                    <a:ext uri="{9D8B030D-6E8A-4147-A177-3AD203B41FA5}">
                      <a16:colId xmlns:a16="http://schemas.microsoft.com/office/drawing/2014/main" val="4062770609"/>
                    </a:ext>
                  </a:extLst>
                </a:gridCol>
                <a:gridCol w="3223237">
                  <a:extLst>
                    <a:ext uri="{9D8B030D-6E8A-4147-A177-3AD203B41FA5}">
                      <a16:colId xmlns:a16="http://schemas.microsoft.com/office/drawing/2014/main" val="2127277775"/>
                    </a:ext>
                  </a:extLst>
                </a:gridCol>
                <a:gridCol w="806052">
                  <a:extLst>
                    <a:ext uri="{9D8B030D-6E8A-4147-A177-3AD203B41FA5}">
                      <a16:colId xmlns:a16="http://schemas.microsoft.com/office/drawing/2014/main" val="2886359294"/>
                    </a:ext>
                  </a:extLst>
                </a:gridCol>
                <a:gridCol w="938851">
                  <a:extLst>
                    <a:ext uri="{9D8B030D-6E8A-4147-A177-3AD203B41FA5}">
                      <a16:colId xmlns:a16="http://schemas.microsoft.com/office/drawing/2014/main" val="1928671453"/>
                    </a:ext>
                  </a:extLst>
                </a:gridCol>
                <a:gridCol w="617664">
                  <a:extLst>
                    <a:ext uri="{9D8B030D-6E8A-4147-A177-3AD203B41FA5}">
                      <a16:colId xmlns:a16="http://schemas.microsoft.com/office/drawing/2014/main" val="645259688"/>
                    </a:ext>
                  </a:extLst>
                </a:gridCol>
                <a:gridCol w="877083">
                  <a:extLst>
                    <a:ext uri="{9D8B030D-6E8A-4147-A177-3AD203B41FA5}">
                      <a16:colId xmlns:a16="http://schemas.microsoft.com/office/drawing/2014/main" val="2092654768"/>
                    </a:ext>
                  </a:extLst>
                </a:gridCol>
                <a:gridCol w="1185916">
                  <a:extLst>
                    <a:ext uri="{9D8B030D-6E8A-4147-A177-3AD203B41FA5}">
                      <a16:colId xmlns:a16="http://schemas.microsoft.com/office/drawing/2014/main" val="2082238740"/>
                    </a:ext>
                  </a:extLst>
                </a:gridCol>
                <a:gridCol w="914144">
                  <a:extLst>
                    <a:ext uri="{9D8B030D-6E8A-4147-A177-3AD203B41FA5}">
                      <a16:colId xmlns:a16="http://schemas.microsoft.com/office/drawing/2014/main" val="1898626350"/>
                    </a:ext>
                  </a:extLst>
                </a:gridCol>
                <a:gridCol w="1008595">
                  <a:extLst>
                    <a:ext uri="{9D8B030D-6E8A-4147-A177-3AD203B41FA5}">
                      <a16:colId xmlns:a16="http://schemas.microsoft.com/office/drawing/2014/main" val="3637450262"/>
                    </a:ext>
                  </a:extLst>
                </a:gridCol>
                <a:gridCol w="1235502">
                  <a:extLst>
                    <a:ext uri="{9D8B030D-6E8A-4147-A177-3AD203B41FA5}">
                      <a16:colId xmlns:a16="http://schemas.microsoft.com/office/drawing/2014/main" val="1777625433"/>
                    </a:ext>
                  </a:extLst>
                </a:gridCol>
              </a:tblGrid>
              <a:tr h="4011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ลำดับ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งบจัดสรร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PO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15.00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67)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ใช้จ่าย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18.87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สูง/ต่ำกว่าเป้าหมาย </a:t>
                      </a:r>
                      <a:b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(มี.ค. 67)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94227"/>
                  </a:ext>
                </a:extLst>
              </a:tr>
              <a:tr h="4011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ร้อยละใช้จ่าย</a:t>
                      </a:r>
                    </a:p>
                  </a:txBody>
                  <a:tcPr marL="9128" marR="9128" marT="91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252940"/>
                  </a:ext>
                </a:extLst>
              </a:tr>
              <a:tr h="32092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สำนักงานโยธา</a:t>
                      </a:r>
                      <a:r>
                        <a:rPr lang="th-TH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ธิ</a:t>
                      </a:r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การและผังเมืองจังหวัดพังงา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0.24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35.50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20.50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0.24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35.50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16.63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667409"/>
                  </a:ext>
                </a:extLst>
              </a:tr>
              <a:tr h="64185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ค่าบำรุงรักษาและปรับปรุงซ่อมแซมเขื่อนป้องกันตลิ่ง กรมโยธา</a:t>
                      </a:r>
                      <a:r>
                        <a:rPr lang="th-TH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ธิ</a:t>
                      </a:r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การและผังเมือง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-18.87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792217"/>
                  </a:ext>
                </a:extLst>
              </a:tr>
              <a:tr h="32092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ค่าสำรวจออกแบบและควบคุมงาน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0.28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64.51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49.51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0.18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64.64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45.77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323146"/>
                  </a:ext>
                </a:extLst>
              </a:tr>
              <a:tr h="64185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การสำรวจรังวัดแปลงที่ดินของโครงการจัดรูปที่ดินเพื่อพัฒนาพื้นที่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97.02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82.02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96.67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77.80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281381"/>
                  </a:ext>
                </a:extLst>
              </a:tr>
              <a:tr h="64185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การส่งเสริมและสนับสนุนการดำเนินงานด้านการผังเมืองในพื้นที่ระดับจังหวัด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0.06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-15.00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-18.87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14068"/>
                  </a:ext>
                </a:extLst>
              </a:tr>
              <a:tr h="64185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โครงการติดตามและประเมินผลผังเมืองรวมจังหวัด และผังเมืองรวมเมือง/ชุมชน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0.07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0.75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-14.25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1.43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-17.44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377580"/>
                  </a:ext>
                </a:extLst>
              </a:tr>
              <a:tr h="32092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สำนักงานที่ดินจังหวัดพังงา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85.00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378397"/>
                  </a:ext>
                </a:extLst>
              </a:tr>
              <a:tr h="32092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Wingdings 2" panose="05020102010507070707" pitchFamily="18" charset="2"/>
                        </a:rPr>
                        <a:t>®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รายการงบประจำ งบดำเนินงาน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0.05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85.00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100.00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2000" b="1" i="0" u="none" strike="noStrike" dirty="0">
                          <a:solidFill>
                            <a:srgbClr val="00B05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81.13</a:t>
                      </a:r>
                    </a:p>
                  </a:txBody>
                  <a:tcPr marL="9128" marR="9128" marT="912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45556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A2C8CC2-31C0-4BD3-A11F-8800AAF838CF}"/>
              </a:ext>
            </a:extLst>
          </p:cNvPr>
          <p:cNvSpPr txBox="1"/>
          <p:nvPr/>
        </p:nvSpPr>
        <p:spPr>
          <a:xfrm>
            <a:off x="1580894" y="1317832"/>
            <a:ext cx="32698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ข้อมูล ณ วันที่ 22 มีนาคม 2567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709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9970-3A54-476D-9294-F20CD1024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A73C4-2763-4EBC-ABB3-2359B6007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9869E9-5349-4A58-8A6E-D21E2A015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6D692C-1966-4885-BD62-B5AFC83F26CD}"/>
              </a:ext>
            </a:extLst>
          </p:cNvPr>
          <p:cNvSpPr txBox="1"/>
          <p:nvPr/>
        </p:nvSpPr>
        <p:spPr>
          <a:xfrm>
            <a:off x="1145787" y="6308209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ข้อมูล ณ วันที่ 22 มีนาคม 2567</a:t>
            </a:r>
          </a:p>
        </p:txBody>
      </p:sp>
    </p:spTree>
    <p:extLst>
      <p:ext uri="{BB962C8B-B14F-4D97-AF65-F5344CB8AC3E}">
        <p14:creationId xmlns:p14="http://schemas.microsoft.com/office/powerpoint/2010/main" val="926091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0BAE0-9F12-4B05-8131-C81A492A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48CC728-09F3-419D-9F4E-F22E8D46B6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14721"/>
          <a:ext cx="10515599" cy="4173146"/>
        </p:xfrm>
        <a:graphic>
          <a:graphicData uri="http://schemas.openxmlformats.org/drawingml/2006/table">
            <a:tbl>
              <a:tblPr/>
              <a:tblGrid>
                <a:gridCol w="725953">
                  <a:extLst>
                    <a:ext uri="{9D8B030D-6E8A-4147-A177-3AD203B41FA5}">
                      <a16:colId xmlns:a16="http://schemas.microsoft.com/office/drawing/2014/main" val="2537601523"/>
                    </a:ext>
                  </a:extLst>
                </a:gridCol>
                <a:gridCol w="4545631">
                  <a:extLst>
                    <a:ext uri="{9D8B030D-6E8A-4147-A177-3AD203B41FA5}">
                      <a16:colId xmlns:a16="http://schemas.microsoft.com/office/drawing/2014/main" val="513937246"/>
                    </a:ext>
                  </a:extLst>
                </a:gridCol>
                <a:gridCol w="1274247">
                  <a:extLst>
                    <a:ext uri="{9D8B030D-6E8A-4147-A177-3AD203B41FA5}">
                      <a16:colId xmlns:a16="http://schemas.microsoft.com/office/drawing/2014/main" val="4039305289"/>
                    </a:ext>
                  </a:extLst>
                </a:gridCol>
                <a:gridCol w="1580556">
                  <a:extLst>
                    <a:ext uri="{9D8B030D-6E8A-4147-A177-3AD203B41FA5}">
                      <a16:colId xmlns:a16="http://schemas.microsoft.com/office/drawing/2014/main" val="4088086382"/>
                    </a:ext>
                  </a:extLst>
                </a:gridCol>
                <a:gridCol w="1323256">
                  <a:extLst>
                    <a:ext uri="{9D8B030D-6E8A-4147-A177-3AD203B41FA5}">
                      <a16:colId xmlns:a16="http://schemas.microsoft.com/office/drawing/2014/main" val="81132084"/>
                    </a:ext>
                  </a:extLst>
                </a:gridCol>
                <a:gridCol w="1065956">
                  <a:extLst>
                    <a:ext uri="{9D8B030D-6E8A-4147-A177-3AD203B41FA5}">
                      <a16:colId xmlns:a16="http://schemas.microsoft.com/office/drawing/2014/main" val="3413708053"/>
                    </a:ext>
                  </a:extLst>
                </a:gridCol>
              </a:tblGrid>
              <a:tr h="781316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เงินกันฯ สุทธิ 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เบิกจ่ายเหลื่อมปี</a:t>
                      </a:r>
                      <a:b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คงเหลือ </a:t>
                      </a:r>
                      <a:b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491764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79.35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20.39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25.70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58.96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235583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72.90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68.01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93.29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4.89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020052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โรงพยาบาลพังงา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66.45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9.62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14.48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56.83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46622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50.99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48.27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94.66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2.72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400223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ฐานทัพเรือพังงา ทัพเรือภาคที่ 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31.06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25.65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82.59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5.41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200693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แขวงทางหลวงชนบทพังงา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31.05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30.34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97.71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0.71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32572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ตำรวจภูธรจังหวัดพังงา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25.21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12.76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50.62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12.45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57070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สำนักงานที่ดินจังหวัดพังงา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18.80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18.80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451418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สำนักงานสาธารณสุขจังหวัดพังงา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9.35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7.88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84.27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1.47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14775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82761D6-25C7-43C3-9ACA-D77133763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1C6B2DA-D77A-43DA-93D2-1D134E7CD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702449"/>
              </p:ext>
            </p:extLst>
          </p:nvPr>
        </p:nvGraphicFramePr>
        <p:xfrm>
          <a:off x="475086" y="1862254"/>
          <a:ext cx="11241825" cy="4630621"/>
        </p:xfrm>
        <a:graphic>
          <a:graphicData uri="http://schemas.openxmlformats.org/drawingml/2006/table">
            <a:tbl>
              <a:tblPr/>
              <a:tblGrid>
                <a:gridCol w="776087">
                  <a:extLst>
                    <a:ext uri="{9D8B030D-6E8A-4147-A177-3AD203B41FA5}">
                      <a16:colId xmlns:a16="http://schemas.microsoft.com/office/drawing/2014/main" val="651230374"/>
                    </a:ext>
                  </a:extLst>
                </a:gridCol>
                <a:gridCol w="4859561">
                  <a:extLst>
                    <a:ext uri="{9D8B030D-6E8A-4147-A177-3AD203B41FA5}">
                      <a16:colId xmlns:a16="http://schemas.microsoft.com/office/drawing/2014/main" val="3274981542"/>
                    </a:ext>
                  </a:extLst>
                </a:gridCol>
                <a:gridCol w="1488347">
                  <a:extLst>
                    <a:ext uri="{9D8B030D-6E8A-4147-A177-3AD203B41FA5}">
                      <a16:colId xmlns:a16="http://schemas.microsoft.com/office/drawing/2014/main" val="2573996376"/>
                    </a:ext>
                  </a:extLst>
                </a:gridCol>
                <a:gridCol w="1740516">
                  <a:extLst>
                    <a:ext uri="{9D8B030D-6E8A-4147-A177-3AD203B41FA5}">
                      <a16:colId xmlns:a16="http://schemas.microsoft.com/office/drawing/2014/main" val="3906240805"/>
                    </a:ext>
                  </a:extLst>
                </a:gridCol>
                <a:gridCol w="1131398">
                  <a:extLst>
                    <a:ext uri="{9D8B030D-6E8A-4147-A177-3AD203B41FA5}">
                      <a16:colId xmlns:a16="http://schemas.microsoft.com/office/drawing/2014/main" val="1827068135"/>
                    </a:ext>
                  </a:extLst>
                </a:gridCol>
                <a:gridCol w="1245916">
                  <a:extLst>
                    <a:ext uri="{9D8B030D-6E8A-4147-A177-3AD203B41FA5}">
                      <a16:colId xmlns:a16="http://schemas.microsoft.com/office/drawing/2014/main" val="2066441306"/>
                    </a:ext>
                  </a:extLst>
                </a:gridCol>
              </a:tblGrid>
              <a:tr h="844573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เงินกันฯ สุทธิ 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เบิกจ่ายเหลื่อมปี</a:t>
                      </a:r>
                      <a:b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คงเหลือ </a:t>
                      </a:r>
                      <a:b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099566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79.35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20.39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25.70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58.96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553006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72.90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68.01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93.29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4.89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28671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โรงพยาบาลพังงา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66.45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9.62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14.48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56.83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136293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50.99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48.27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94.66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2.72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916762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ฐานทัพเรือพังงา ทัพเรือภาคที่ 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31.06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25.65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82.59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5.41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52738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แขวงทางหลวงชนบทพังงา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31.05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30.34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97.71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0.71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035254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ตำรวจภูธรจังหวัดพังงา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25.21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12.76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50.62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12.45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17994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สำนักงานที่ดินจังหวัดพังงา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18.80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18.80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54324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สำนักงานสาธารณสุขจังหวัดพังงา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9.35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7.88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84.27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1.47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43945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90C09D6-5185-4DA3-926C-A57A3E3876A5}"/>
              </a:ext>
            </a:extLst>
          </p:cNvPr>
          <p:cNvSpPr txBox="1"/>
          <p:nvPr/>
        </p:nvSpPr>
        <p:spPr>
          <a:xfrm>
            <a:off x="1401102" y="242035"/>
            <a:ext cx="107908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#TS  Malee Normal" panose="02020603050405020304" pitchFamily="18" charset="-34"/>
              </a:rPr>
              <a:t>หน่วยงานที่ขอกันเงินไว้เบิกเหลื่อมปี พ.ศ.2566 </a:t>
            </a:r>
          </a:p>
          <a:p>
            <a:r>
              <a:rPr lang="th-TH" sz="5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#TS  Malee Normal" panose="02020603050405020304" pitchFamily="18" charset="-34"/>
              </a:rPr>
              <a:t>ที่อยู่ระหว่างดำเนินการ จำนวน 17 หน่วยงาน</a:t>
            </a:r>
            <a:endParaRPr lang="en-US" sz="5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#TS  Malee Normal" panose="02020603050405020304" pitchFamily="18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B831C7-935D-4B95-A227-911B3AF30023}"/>
              </a:ext>
            </a:extLst>
          </p:cNvPr>
          <p:cNvSpPr txBox="1"/>
          <p:nvPr/>
        </p:nvSpPr>
        <p:spPr>
          <a:xfrm>
            <a:off x="9598411" y="6486565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ข้อมูล ณ วันที่ 22 มีนาคม 2567</a:t>
            </a:r>
          </a:p>
        </p:txBody>
      </p:sp>
    </p:spTree>
    <p:extLst>
      <p:ext uri="{BB962C8B-B14F-4D97-AF65-F5344CB8AC3E}">
        <p14:creationId xmlns:p14="http://schemas.microsoft.com/office/powerpoint/2010/main" val="2449550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0BAE0-9F12-4B05-8131-C81A492A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48CC728-09F3-419D-9F4E-F22E8D46B6E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914721"/>
          <a:ext cx="10515599" cy="4173146"/>
        </p:xfrm>
        <a:graphic>
          <a:graphicData uri="http://schemas.openxmlformats.org/drawingml/2006/table">
            <a:tbl>
              <a:tblPr/>
              <a:tblGrid>
                <a:gridCol w="725953">
                  <a:extLst>
                    <a:ext uri="{9D8B030D-6E8A-4147-A177-3AD203B41FA5}">
                      <a16:colId xmlns:a16="http://schemas.microsoft.com/office/drawing/2014/main" val="2537601523"/>
                    </a:ext>
                  </a:extLst>
                </a:gridCol>
                <a:gridCol w="4545631">
                  <a:extLst>
                    <a:ext uri="{9D8B030D-6E8A-4147-A177-3AD203B41FA5}">
                      <a16:colId xmlns:a16="http://schemas.microsoft.com/office/drawing/2014/main" val="513937246"/>
                    </a:ext>
                  </a:extLst>
                </a:gridCol>
                <a:gridCol w="1274247">
                  <a:extLst>
                    <a:ext uri="{9D8B030D-6E8A-4147-A177-3AD203B41FA5}">
                      <a16:colId xmlns:a16="http://schemas.microsoft.com/office/drawing/2014/main" val="4039305289"/>
                    </a:ext>
                  </a:extLst>
                </a:gridCol>
                <a:gridCol w="1580556">
                  <a:extLst>
                    <a:ext uri="{9D8B030D-6E8A-4147-A177-3AD203B41FA5}">
                      <a16:colId xmlns:a16="http://schemas.microsoft.com/office/drawing/2014/main" val="4088086382"/>
                    </a:ext>
                  </a:extLst>
                </a:gridCol>
                <a:gridCol w="1323256">
                  <a:extLst>
                    <a:ext uri="{9D8B030D-6E8A-4147-A177-3AD203B41FA5}">
                      <a16:colId xmlns:a16="http://schemas.microsoft.com/office/drawing/2014/main" val="81132084"/>
                    </a:ext>
                  </a:extLst>
                </a:gridCol>
                <a:gridCol w="1065956">
                  <a:extLst>
                    <a:ext uri="{9D8B030D-6E8A-4147-A177-3AD203B41FA5}">
                      <a16:colId xmlns:a16="http://schemas.microsoft.com/office/drawing/2014/main" val="3413708053"/>
                    </a:ext>
                  </a:extLst>
                </a:gridCol>
              </a:tblGrid>
              <a:tr h="781316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เงินกันฯ สุทธิ 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เบิกจ่ายเหลื่อมปี</a:t>
                      </a:r>
                      <a:b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คงเหลือ </a:t>
                      </a:r>
                      <a:b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(ล้านบาท)</a:t>
                      </a:r>
                    </a:p>
                  </a:txBody>
                  <a:tcPr marL="9192" marR="9192" marT="9192" marB="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491764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79.35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20.39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25.70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58.96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235583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72.90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68.01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93.29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4.89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020052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โรงพยาบาลพังงา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66.45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9.62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14.48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56.83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46622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50.99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48.27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94.66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2.72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400223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ฐานทัพเรือพังงา ทัพเรือภาคที่ 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31.06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25.65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82.59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5.41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200693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แขวงทางหลวงชนบทพังงา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31.05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30.34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97.71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0.71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32572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ตำรวจภูธรจังหวัดพังงา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25.21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12.76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50.62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12.45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57070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สำนักงานที่ดินจังหวัดพังงา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18.80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18.80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451418"/>
                  </a:ext>
                </a:extLst>
              </a:tr>
              <a:tr h="376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สำนักงานสาธารณสุขจังหวัดพังงา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9.35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7.88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84.27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1.47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14775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82761D6-25C7-43C3-9ACA-D77133763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0C09D6-5185-4DA3-926C-A57A3E3876A5}"/>
              </a:ext>
            </a:extLst>
          </p:cNvPr>
          <p:cNvSpPr txBox="1"/>
          <p:nvPr/>
        </p:nvSpPr>
        <p:spPr>
          <a:xfrm>
            <a:off x="1401102" y="83808"/>
            <a:ext cx="107908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#TS  Malee Normal" panose="02020603050405020304" pitchFamily="18" charset="-34"/>
              </a:rPr>
              <a:t>หน่วยงานที่ขอกันเงินไว้เบิกเหลื่อมปี พ.ศ.2566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5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#TS  Malee Normal" panose="02020603050405020304" pitchFamily="18" charset="-34"/>
              </a:rPr>
              <a:t>ที่อยู่ระหว่างดำเนินการ จำนวน 17 หน่วยงาน (ต่อ)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#TS  Malee Normal" panose="02020603050405020304" pitchFamily="18" charset="-3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6EE3E0-143D-42C8-89AF-8E647F559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318503"/>
              </p:ext>
            </p:extLst>
          </p:nvPr>
        </p:nvGraphicFramePr>
        <p:xfrm>
          <a:off x="526894" y="1779190"/>
          <a:ext cx="11138210" cy="4487088"/>
        </p:xfrm>
        <a:graphic>
          <a:graphicData uri="http://schemas.openxmlformats.org/drawingml/2006/table">
            <a:tbl>
              <a:tblPr/>
              <a:tblGrid>
                <a:gridCol w="768935">
                  <a:extLst>
                    <a:ext uri="{9D8B030D-6E8A-4147-A177-3AD203B41FA5}">
                      <a16:colId xmlns:a16="http://schemas.microsoft.com/office/drawing/2014/main" val="4218063592"/>
                    </a:ext>
                  </a:extLst>
                </a:gridCol>
                <a:gridCol w="5093096">
                  <a:extLst>
                    <a:ext uri="{9D8B030D-6E8A-4147-A177-3AD203B41FA5}">
                      <a16:colId xmlns:a16="http://schemas.microsoft.com/office/drawing/2014/main" val="1522197849"/>
                    </a:ext>
                  </a:extLst>
                </a:gridCol>
                <a:gridCol w="1416532">
                  <a:extLst>
                    <a:ext uri="{9D8B030D-6E8A-4147-A177-3AD203B41FA5}">
                      <a16:colId xmlns:a16="http://schemas.microsoft.com/office/drawing/2014/main" val="638606064"/>
                    </a:ext>
                  </a:extLst>
                </a:gridCol>
                <a:gridCol w="1611675">
                  <a:extLst>
                    <a:ext uri="{9D8B030D-6E8A-4147-A177-3AD203B41FA5}">
                      <a16:colId xmlns:a16="http://schemas.microsoft.com/office/drawing/2014/main" val="2400184624"/>
                    </a:ext>
                  </a:extLst>
                </a:gridCol>
                <a:gridCol w="1118903">
                  <a:extLst>
                    <a:ext uri="{9D8B030D-6E8A-4147-A177-3AD203B41FA5}">
                      <a16:colId xmlns:a16="http://schemas.microsoft.com/office/drawing/2014/main" val="2111862856"/>
                    </a:ext>
                  </a:extLst>
                </a:gridCol>
                <a:gridCol w="1129069">
                  <a:extLst>
                    <a:ext uri="{9D8B030D-6E8A-4147-A177-3AD203B41FA5}">
                      <a16:colId xmlns:a16="http://schemas.microsoft.com/office/drawing/2014/main" val="3804043389"/>
                    </a:ext>
                  </a:extLst>
                </a:gridCol>
              </a:tblGrid>
              <a:tr h="75756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หน่วยเบิกจ่าย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52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เงินกันฯ สุทธิ (ล้านบาท)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เบิกจ่ายเหลื่อมปี</a:t>
                      </a:r>
                      <a:b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(ล้านบาท)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ร้อยละเบิกจ่าย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คงเหลือ </a:t>
                      </a:r>
                      <a:b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</a:b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(ล้านบาท)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493683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วิทยาลัยการอาชีพตะกั่วป่า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8.37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2.68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32.00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5.69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941226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11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7.74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7.04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90.95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0.70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129876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ศูนย์การศึกษาพิเศษ ประจำจังหวัดพังงา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6.35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0.84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13.30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5.51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848817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เทศบาลเมืองพังงา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6.19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6.19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137776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สำนักงานโยธาธิการและผังเมืองจังหวัดพังงา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1.86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1.86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50766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15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เรือนจำอำเภอตะกั่วป่า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1.38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1.38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532149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16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สำนักงานการท่องเที่ยวและกีฬาจังหวัดพังงา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0.72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0.48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66.76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0.24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967759"/>
                  </a:ext>
                </a:extLst>
              </a:tr>
              <a:tr h="417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17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สำนักงานศึกษาธิการจังหวัดพังงา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0.53</a:t>
                      </a:r>
                    </a:p>
                  </a:txBody>
                  <a:tcPr marL="9192" marR="9192" marT="9192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0.37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69.57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7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0.16</a:t>
                      </a:r>
                    </a:p>
                  </a:txBody>
                  <a:tcPr marL="9192" marR="9192" marT="9192" marB="0" anchor="ctr">
                    <a:lnL>
                      <a:noFill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94871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8904918-66C4-4F03-92D4-7B9563CEA846}"/>
              </a:ext>
            </a:extLst>
          </p:cNvPr>
          <p:cNvSpPr txBox="1"/>
          <p:nvPr/>
        </p:nvSpPr>
        <p:spPr>
          <a:xfrm>
            <a:off x="126828" y="6377473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ข้อมูล ณ วันที่ 22 มีนาคม 2567</a:t>
            </a:r>
          </a:p>
        </p:txBody>
      </p:sp>
    </p:spTree>
    <p:extLst>
      <p:ext uri="{BB962C8B-B14F-4D97-AF65-F5344CB8AC3E}">
        <p14:creationId xmlns:p14="http://schemas.microsoft.com/office/powerpoint/2010/main" val="1896631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2C4EE-0C2A-47A1-AB3D-4A97B642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10"/>
            <a:ext cx="12192000" cy="69508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9F450-4DCD-4680-A294-8AF7C2A264E3}"/>
              </a:ext>
            </a:extLst>
          </p:cNvPr>
          <p:cNvSpPr txBox="1"/>
          <p:nvPr/>
        </p:nvSpPr>
        <p:spPr>
          <a:xfrm>
            <a:off x="529681" y="230030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500" b="1" dirty="0">
                <a:latin typeface="4711_AtNoon_TraditionalPS" panose="02000000000000000000" pitchFamily="2" charset="2"/>
                <a:cs typeface="+mj-cs"/>
              </a:rPr>
              <a:t>โครงการที่ขอกันเงินไว้เบิกเหลื่อมปี พ.ศ.2566  ที่ดำเนินการ</a:t>
            </a:r>
            <a:r>
              <a:rPr lang="th-TH" sz="4500" b="1" u="sng" dirty="0">
                <a:latin typeface="4711_AtNoon_TraditionalPS" panose="02000000000000000000" pitchFamily="2" charset="2"/>
                <a:cs typeface="+mj-cs"/>
              </a:rPr>
              <a:t>ล่าช้า</a:t>
            </a:r>
            <a:r>
              <a:rPr lang="th-TH" sz="4500" b="1" dirty="0">
                <a:latin typeface="4711_AtNoon_TraditionalPS" panose="02000000000000000000" pitchFamily="2" charset="2"/>
                <a:cs typeface="+mj-cs"/>
              </a:rPr>
              <a:t>กว่าแผน</a:t>
            </a:r>
            <a:endParaRPr lang="en-US" sz="4500" b="1" dirty="0">
              <a:latin typeface="4711_AtNoon_TraditionalPS" panose="02000000000000000000" pitchFamily="2" charset="2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05D1B-9D48-4EA9-8483-9E331E562998}"/>
              </a:ext>
            </a:extLst>
          </p:cNvPr>
          <p:cNvSpPr txBox="1"/>
          <p:nvPr/>
        </p:nvSpPr>
        <p:spPr>
          <a:xfrm>
            <a:off x="529681" y="230188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500" b="1" dirty="0">
                <a:latin typeface="4711_AtNoon_TraditionalPS" panose="02000000000000000000" pitchFamily="2" charset="2"/>
                <a:cs typeface="+mj-cs"/>
              </a:rPr>
              <a:t>โครงการที่ขอกันเงินไว้เบิกเหลื่อมปี พ.ศ.2566  ที่ดำเนินการ</a:t>
            </a:r>
            <a:r>
              <a:rPr lang="th-TH" sz="4500" b="1" u="sng" dirty="0">
                <a:solidFill>
                  <a:srgbClr val="FF0000"/>
                </a:solidFill>
                <a:latin typeface="4711_AtNoon_TraditionalPS" panose="02000000000000000000" pitchFamily="2" charset="2"/>
                <a:cs typeface="+mj-cs"/>
              </a:rPr>
              <a:t>ล่าช้า</a:t>
            </a:r>
            <a:r>
              <a:rPr lang="th-TH" sz="4500" b="1" dirty="0">
                <a:latin typeface="4711_AtNoon_TraditionalPS" panose="02000000000000000000" pitchFamily="2" charset="2"/>
                <a:cs typeface="+mj-cs"/>
              </a:rPr>
              <a:t>กว่าแผน</a:t>
            </a:r>
            <a:endParaRPr lang="en-US" sz="4500" b="1" dirty="0">
              <a:latin typeface="4711_AtNoon_TraditionalPS" panose="02000000000000000000" pitchFamily="2" charset="2"/>
              <a:cs typeface="+mj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AB4CE-2D1B-4E3D-B7FF-B41A37C88B46}"/>
              </a:ext>
            </a:extLst>
          </p:cNvPr>
          <p:cNvSpPr txBox="1"/>
          <p:nvPr/>
        </p:nvSpPr>
        <p:spPr>
          <a:xfrm>
            <a:off x="559421" y="824099"/>
            <a:ext cx="1079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latin typeface="4711_AtNoon_TraditionalPS" panose="02000000000000000000" pitchFamily="2" charset="2"/>
                <a:cs typeface="+mj-cs"/>
              </a:rPr>
              <a:t>จำนวน 12 หน่วยงาน </a:t>
            </a:r>
            <a:endParaRPr lang="en-US" sz="4000" b="1" dirty="0">
              <a:latin typeface="4711_AtNoon_TraditionalPS" panose="02000000000000000000" pitchFamily="2" charset="2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0EB5F-4F14-4BF8-830E-9F303AF686C1}"/>
              </a:ext>
            </a:extLst>
          </p:cNvPr>
          <p:cNvSpPr txBox="1"/>
          <p:nvPr/>
        </p:nvSpPr>
        <p:spPr>
          <a:xfrm>
            <a:off x="9865027" y="6258480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ข้อมูล ณ วันที่ 22 มีนาคม 2567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8E5904-C450-4F89-8303-2A3DA6E03088}"/>
              </a:ext>
            </a:extLst>
          </p:cNvPr>
          <p:cNvSpPr txBox="1"/>
          <p:nvPr/>
        </p:nvSpPr>
        <p:spPr>
          <a:xfrm>
            <a:off x="10774296" y="1516184"/>
            <a:ext cx="139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 </a:t>
            </a:r>
            <a:r>
              <a:rPr lang="th-TH" dirty="0"/>
              <a:t>ล้านบาท</a:t>
            </a:r>
            <a:endParaRPr lang="en-US" dirty="0"/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DDB04528-5F13-4F69-9CAC-DA585601BBCA}"/>
              </a:ext>
            </a:extLst>
          </p:cNvPr>
          <p:cNvSpPr/>
          <p:nvPr/>
        </p:nvSpPr>
        <p:spPr>
          <a:xfrm rot="13674684">
            <a:off x="9556796" y="6387791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F1CAE9BD-F679-4F81-B0A1-755671AB2CF2}"/>
              </a:ext>
            </a:extLst>
          </p:cNvPr>
          <p:cNvSpPr/>
          <p:nvPr/>
        </p:nvSpPr>
        <p:spPr>
          <a:xfrm rot="13674684">
            <a:off x="9706995" y="6395291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EF9BBFB-DAE6-4EB0-9A86-FBC3B04D6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64" y="1891140"/>
            <a:ext cx="11796704" cy="385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74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2C4EE-0C2A-47A1-AB3D-4A97B642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9F450-4DCD-4680-A294-8AF7C2A264E3}"/>
              </a:ext>
            </a:extLst>
          </p:cNvPr>
          <p:cNvSpPr txBox="1"/>
          <p:nvPr/>
        </p:nvSpPr>
        <p:spPr>
          <a:xfrm>
            <a:off x="529681" y="230030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05D1B-9D48-4EA9-8483-9E331E562998}"/>
              </a:ext>
            </a:extLst>
          </p:cNvPr>
          <p:cNvSpPr txBox="1"/>
          <p:nvPr/>
        </p:nvSpPr>
        <p:spPr>
          <a:xfrm>
            <a:off x="529681" y="230188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AB4CE-2D1B-4E3D-B7FF-B41A37C88B46}"/>
              </a:ext>
            </a:extLst>
          </p:cNvPr>
          <p:cNvSpPr txBox="1"/>
          <p:nvPr/>
        </p:nvSpPr>
        <p:spPr>
          <a:xfrm>
            <a:off x="559421" y="824099"/>
            <a:ext cx="1079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จำนวน 12 หน่วยงาน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(ต่อ)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0EB5F-4F14-4BF8-830E-9F303AF686C1}"/>
              </a:ext>
            </a:extLst>
          </p:cNvPr>
          <p:cNvSpPr txBox="1"/>
          <p:nvPr/>
        </p:nvSpPr>
        <p:spPr>
          <a:xfrm>
            <a:off x="9889521" y="6273039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ข้อมูล ณ วันที่ 22 มีนาคม 2567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E94AFA-2FE1-4DD1-AF2D-AAD4B697E66C}"/>
              </a:ext>
            </a:extLst>
          </p:cNvPr>
          <p:cNvSpPr txBox="1"/>
          <p:nvPr/>
        </p:nvSpPr>
        <p:spPr>
          <a:xfrm>
            <a:off x="10798097" y="1470894"/>
            <a:ext cx="139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 </a:t>
            </a:r>
            <a:r>
              <a:rPr lang="th-TH" dirty="0"/>
              <a:t>ล้านบาท</a:t>
            </a:r>
            <a:endParaRPr lang="en-US" dirty="0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934E855A-077F-4650-BE8A-F60AD9E8DEA7}"/>
              </a:ext>
            </a:extLst>
          </p:cNvPr>
          <p:cNvSpPr/>
          <p:nvPr/>
        </p:nvSpPr>
        <p:spPr>
          <a:xfrm rot="13674684">
            <a:off x="9753444" y="6386334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9224C62A-8547-4EED-9247-43A322335A48}"/>
              </a:ext>
            </a:extLst>
          </p:cNvPr>
          <p:cNvSpPr/>
          <p:nvPr/>
        </p:nvSpPr>
        <p:spPr>
          <a:xfrm rot="13674684">
            <a:off x="9560502" y="6388883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3410F-B3A3-4214-9C68-84C6A605C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85" y="1840384"/>
            <a:ext cx="11864630" cy="434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05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2C4EE-0C2A-47A1-AB3D-4A97B642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105D1B-9D48-4EA9-8483-9E331E562998}"/>
              </a:ext>
            </a:extLst>
          </p:cNvPr>
          <p:cNvSpPr txBox="1"/>
          <p:nvPr/>
        </p:nvSpPr>
        <p:spPr>
          <a:xfrm>
            <a:off x="529681" y="265819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AB4CE-2D1B-4E3D-B7FF-B41A37C88B46}"/>
              </a:ext>
            </a:extLst>
          </p:cNvPr>
          <p:cNvSpPr txBox="1"/>
          <p:nvPr/>
        </p:nvSpPr>
        <p:spPr>
          <a:xfrm>
            <a:off x="559421" y="859730"/>
            <a:ext cx="1079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จำนวน 12 หน่วยงาน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(ต่อ)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0EB5F-4F14-4BF8-830E-9F303AF686C1}"/>
              </a:ext>
            </a:extLst>
          </p:cNvPr>
          <p:cNvSpPr txBox="1"/>
          <p:nvPr/>
        </p:nvSpPr>
        <p:spPr>
          <a:xfrm>
            <a:off x="9900654" y="6043644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ข้อมูล ณ วันที่ 22 มีนาคม 2567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F5ED0-A8C8-4D2A-9DA7-2F752C652E9F}"/>
              </a:ext>
            </a:extLst>
          </p:cNvPr>
          <p:cNvSpPr txBox="1"/>
          <p:nvPr/>
        </p:nvSpPr>
        <p:spPr>
          <a:xfrm>
            <a:off x="10879583" y="1542111"/>
            <a:ext cx="139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หน่วย </a:t>
            </a:r>
            <a:r>
              <a:rPr lang="en-US" dirty="0"/>
              <a:t>: </a:t>
            </a:r>
            <a:r>
              <a:rPr lang="th-TH" dirty="0"/>
              <a:t>ล้านบาท</a:t>
            </a:r>
            <a:endParaRPr lang="en-US" dirty="0"/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784EE717-E923-42C5-A27C-775E74BC8C2A}"/>
              </a:ext>
            </a:extLst>
          </p:cNvPr>
          <p:cNvSpPr/>
          <p:nvPr/>
        </p:nvSpPr>
        <p:spPr>
          <a:xfrm rot="13674684">
            <a:off x="9589288" y="6156940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DCE7CFD6-650D-4A0A-BC4B-3A178B242350}"/>
              </a:ext>
            </a:extLst>
          </p:cNvPr>
          <p:cNvSpPr/>
          <p:nvPr/>
        </p:nvSpPr>
        <p:spPr>
          <a:xfrm rot="13674684">
            <a:off x="9737388" y="6156940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CA94F1-FCB5-4623-BD3F-E5EEB0341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8" y="1911443"/>
            <a:ext cx="11982203" cy="367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55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2C4EE-0C2A-47A1-AB3D-4A97B642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9F450-4DCD-4680-A294-8AF7C2A264E3}"/>
              </a:ext>
            </a:extLst>
          </p:cNvPr>
          <p:cNvSpPr txBox="1"/>
          <p:nvPr/>
        </p:nvSpPr>
        <p:spPr>
          <a:xfrm>
            <a:off x="529681" y="230030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05D1B-9D48-4EA9-8483-9E331E562998}"/>
              </a:ext>
            </a:extLst>
          </p:cNvPr>
          <p:cNvSpPr txBox="1"/>
          <p:nvPr/>
        </p:nvSpPr>
        <p:spPr>
          <a:xfrm>
            <a:off x="529681" y="230188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AB4CE-2D1B-4E3D-B7FF-B41A37C88B46}"/>
              </a:ext>
            </a:extLst>
          </p:cNvPr>
          <p:cNvSpPr txBox="1"/>
          <p:nvPr/>
        </p:nvSpPr>
        <p:spPr>
          <a:xfrm>
            <a:off x="559421" y="824099"/>
            <a:ext cx="1079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จำนวน 12 หน่วยงาน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(ต่อ)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0EB5F-4F14-4BF8-830E-9F303AF686C1}"/>
              </a:ext>
            </a:extLst>
          </p:cNvPr>
          <p:cNvSpPr txBox="1"/>
          <p:nvPr/>
        </p:nvSpPr>
        <p:spPr>
          <a:xfrm>
            <a:off x="9870097" y="6340119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ข้อมูล ณ วันที่ 22 มีนาคม 2567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F5ED0-A8C8-4D2A-9DA7-2F752C652E9F}"/>
              </a:ext>
            </a:extLst>
          </p:cNvPr>
          <p:cNvSpPr txBox="1"/>
          <p:nvPr/>
        </p:nvSpPr>
        <p:spPr>
          <a:xfrm>
            <a:off x="10865972" y="1364771"/>
            <a:ext cx="139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BBA6358B-FFA6-40A7-85BB-830312E9AEE4}"/>
              </a:ext>
            </a:extLst>
          </p:cNvPr>
          <p:cNvSpPr/>
          <p:nvPr/>
        </p:nvSpPr>
        <p:spPr>
          <a:xfrm rot="13674684">
            <a:off x="9539561" y="6435962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57993974-140C-4648-81B6-CEDCE87DBB31}"/>
              </a:ext>
            </a:extLst>
          </p:cNvPr>
          <p:cNvSpPr/>
          <p:nvPr/>
        </p:nvSpPr>
        <p:spPr>
          <a:xfrm rot="13674684">
            <a:off x="9706831" y="6453415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98A99F-BCF0-459F-B167-B82CEC592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03" y="1725736"/>
            <a:ext cx="11962993" cy="450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18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2C4EE-0C2A-47A1-AB3D-4A97B642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9F450-4DCD-4680-A294-8AF7C2A264E3}"/>
              </a:ext>
            </a:extLst>
          </p:cNvPr>
          <p:cNvSpPr txBox="1"/>
          <p:nvPr/>
        </p:nvSpPr>
        <p:spPr>
          <a:xfrm>
            <a:off x="529681" y="286267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AB4CE-2D1B-4E3D-B7FF-B41A37C88B46}"/>
              </a:ext>
            </a:extLst>
          </p:cNvPr>
          <p:cNvSpPr txBox="1"/>
          <p:nvPr/>
        </p:nvSpPr>
        <p:spPr>
          <a:xfrm>
            <a:off x="551520" y="860288"/>
            <a:ext cx="1079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จำนวน 12 หน่วยงาน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(ต่อ)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0EB5F-4F14-4BF8-830E-9F303AF686C1}"/>
              </a:ext>
            </a:extLst>
          </p:cNvPr>
          <p:cNvSpPr txBox="1"/>
          <p:nvPr/>
        </p:nvSpPr>
        <p:spPr>
          <a:xfrm>
            <a:off x="9783493" y="6387067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ข้อมูล ณ วันที่ 22 มีนาคม 2567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F5ED0-A8C8-4D2A-9DA7-2F752C652E9F}"/>
              </a:ext>
            </a:extLst>
          </p:cNvPr>
          <p:cNvSpPr txBox="1"/>
          <p:nvPr/>
        </p:nvSpPr>
        <p:spPr>
          <a:xfrm>
            <a:off x="10777661" y="1651625"/>
            <a:ext cx="139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C2DE83E7-F1BD-4800-B148-8CBD31B11D46}"/>
              </a:ext>
            </a:extLst>
          </p:cNvPr>
          <p:cNvSpPr/>
          <p:nvPr/>
        </p:nvSpPr>
        <p:spPr>
          <a:xfrm rot="13674684">
            <a:off x="9518591" y="6500363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9364AC1B-4E65-4163-8CD8-636E7ABF2C96}"/>
              </a:ext>
            </a:extLst>
          </p:cNvPr>
          <p:cNvSpPr/>
          <p:nvPr/>
        </p:nvSpPr>
        <p:spPr>
          <a:xfrm rot="13674684">
            <a:off x="9666636" y="6499967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02DFE7-27B1-4BE6-87C9-1898C0FE2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82" y="1980887"/>
            <a:ext cx="11773436" cy="41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5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2C4EE-0C2A-47A1-AB3D-4A97B642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9F450-4DCD-4680-A294-8AF7C2A264E3}"/>
              </a:ext>
            </a:extLst>
          </p:cNvPr>
          <p:cNvSpPr txBox="1"/>
          <p:nvPr/>
        </p:nvSpPr>
        <p:spPr>
          <a:xfrm>
            <a:off x="529681" y="487264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AB4CE-2D1B-4E3D-B7FF-B41A37C88B46}"/>
              </a:ext>
            </a:extLst>
          </p:cNvPr>
          <p:cNvSpPr txBox="1"/>
          <p:nvPr/>
        </p:nvSpPr>
        <p:spPr>
          <a:xfrm>
            <a:off x="529681" y="1014783"/>
            <a:ext cx="1079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จำนวน 12 หน่วยงาน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(ต่อ)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0EB5F-4F14-4BF8-830E-9F303AF686C1}"/>
              </a:ext>
            </a:extLst>
          </p:cNvPr>
          <p:cNvSpPr txBox="1"/>
          <p:nvPr/>
        </p:nvSpPr>
        <p:spPr>
          <a:xfrm>
            <a:off x="9762204" y="6393640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ข้อมูล ณ วันที่ 22 มีนาคม 2567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F5ED0-A8C8-4D2A-9DA7-2F752C652E9F}"/>
              </a:ext>
            </a:extLst>
          </p:cNvPr>
          <p:cNvSpPr txBox="1"/>
          <p:nvPr/>
        </p:nvSpPr>
        <p:spPr>
          <a:xfrm>
            <a:off x="10833332" y="1538828"/>
            <a:ext cx="139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E2641E8-4A83-45CD-A443-DC11D89609A9}"/>
              </a:ext>
            </a:extLst>
          </p:cNvPr>
          <p:cNvSpPr/>
          <p:nvPr/>
        </p:nvSpPr>
        <p:spPr>
          <a:xfrm rot="13674684">
            <a:off x="9618452" y="6491211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C5BFCDA9-D09F-4FDC-8E01-0FA15E412F74}"/>
              </a:ext>
            </a:extLst>
          </p:cNvPr>
          <p:cNvSpPr/>
          <p:nvPr/>
        </p:nvSpPr>
        <p:spPr>
          <a:xfrm rot="13674684">
            <a:off x="9429571" y="6488923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B606D9-4358-4CD8-965B-8C366140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35" y="1860660"/>
            <a:ext cx="11857929" cy="446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17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2C4EE-0C2A-47A1-AB3D-4A97B6428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E9F450-4DCD-4680-A294-8AF7C2A264E3}"/>
              </a:ext>
            </a:extLst>
          </p:cNvPr>
          <p:cNvSpPr txBox="1"/>
          <p:nvPr/>
        </p:nvSpPr>
        <p:spPr>
          <a:xfrm>
            <a:off x="529681" y="487264"/>
            <a:ext cx="116623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โครงการที่ขอกันเงินไว้เบิกเหลื่อมปี พ.ศ.2566  ที่ดำเนินการ</a:t>
            </a:r>
            <a:r>
              <a:rPr kumimoji="0" lang="th-TH" sz="45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ล่าช้า</a:t>
            </a:r>
            <a:r>
              <a:rPr kumimoji="0" lang="th-TH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กว่าแผน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FAB4CE-2D1B-4E3D-B7FF-B41A37C88B46}"/>
              </a:ext>
            </a:extLst>
          </p:cNvPr>
          <p:cNvSpPr txBox="1"/>
          <p:nvPr/>
        </p:nvSpPr>
        <p:spPr>
          <a:xfrm>
            <a:off x="529681" y="1014783"/>
            <a:ext cx="1079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จำนวน 12 หน่วยงาน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 </a:t>
            </a:r>
            <a:r>
              <a:rPr kumimoji="0" lang="th-TH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4711_AtNoon_TraditionalPS" panose="02000000000000000000" pitchFamily="2" charset="2"/>
                <a:ea typeface="+mn-ea"/>
                <a:cs typeface="Angsana New" panose="02020603050405020304" pitchFamily="18" charset="-34"/>
              </a:rPr>
              <a:t>(ต่อ)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4711_AtNoon_TraditionalPS" panose="02000000000000000000" pitchFamily="2" charset="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0EB5F-4F14-4BF8-830E-9F303AF686C1}"/>
              </a:ext>
            </a:extLst>
          </p:cNvPr>
          <p:cNvSpPr txBox="1"/>
          <p:nvPr/>
        </p:nvSpPr>
        <p:spPr>
          <a:xfrm>
            <a:off x="9862565" y="6178046"/>
            <a:ext cx="273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ข้อมูล ณ วันที่ 22 มีนาคม 2567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F5ED0-A8C8-4D2A-9DA7-2F752C652E9F}"/>
              </a:ext>
            </a:extLst>
          </p:cNvPr>
          <p:cNvSpPr txBox="1"/>
          <p:nvPr/>
        </p:nvSpPr>
        <p:spPr>
          <a:xfrm>
            <a:off x="10904972" y="2099056"/>
            <a:ext cx="139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L-Shape 3">
            <a:extLst>
              <a:ext uri="{FF2B5EF4-FFF2-40B4-BE49-F238E27FC236}">
                <a16:creationId xmlns:a16="http://schemas.microsoft.com/office/drawing/2014/main" id="{AADA3D8A-B25C-4077-A35A-093C682E4005}"/>
              </a:ext>
            </a:extLst>
          </p:cNvPr>
          <p:cNvSpPr/>
          <p:nvPr/>
        </p:nvSpPr>
        <p:spPr>
          <a:xfrm rot="13674684">
            <a:off x="9699300" y="6295127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-Shape 11">
            <a:extLst>
              <a:ext uri="{FF2B5EF4-FFF2-40B4-BE49-F238E27FC236}">
                <a16:creationId xmlns:a16="http://schemas.microsoft.com/office/drawing/2014/main" id="{8955B7CD-913F-4FFB-881D-11D5EDA1927A}"/>
              </a:ext>
            </a:extLst>
          </p:cNvPr>
          <p:cNvSpPr/>
          <p:nvPr/>
        </p:nvSpPr>
        <p:spPr>
          <a:xfrm rot="13674684">
            <a:off x="9551543" y="6291341"/>
            <a:ext cx="132077" cy="142739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E9BD87-A5DB-4E36-BEA9-E0686446D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8" y="2469406"/>
            <a:ext cx="12040803" cy="279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57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BA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BB1C39AA-0D4F-406D-90A8-E8DE0E28382B}"/>
              </a:ext>
            </a:extLst>
          </p:cNvPr>
          <p:cNvSpPr/>
          <p:nvPr/>
        </p:nvSpPr>
        <p:spPr>
          <a:xfrm>
            <a:off x="2336625" y="5672031"/>
            <a:ext cx="7309179" cy="61997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prstClr val="white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 rotWithShape="1">
          <a:blip r:embed="rId2"/>
          <a:srcRect t="70647" b="4677"/>
          <a:stretch/>
        </p:blipFill>
        <p:spPr>
          <a:xfrm>
            <a:off x="1" y="0"/>
            <a:ext cx="12192000" cy="1606687"/>
          </a:xfrm>
          <a:prstGeom prst="rect">
            <a:avLst/>
          </a:prstGeom>
        </p:spPr>
      </p:pic>
      <p:sp>
        <p:nvSpPr>
          <p:cNvPr id="23" name="สี่เหลี่ยมผืนผ้า 22"/>
          <p:cNvSpPr/>
          <p:nvPr/>
        </p:nvSpPr>
        <p:spPr>
          <a:xfrm>
            <a:off x="0" y="0"/>
            <a:ext cx="12192000" cy="1606687"/>
          </a:xfrm>
          <a:prstGeom prst="rect">
            <a:avLst/>
          </a:prstGeom>
          <a:solidFill>
            <a:srgbClr val="EDEDE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 dirty="0">
              <a:solidFill>
                <a:prstClr val="white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4293636" y="1657074"/>
            <a:ext cx="7850458" cy="43065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prstClr val="white"/>
                </a:solidFill>
              </a:rPr>
              <a:t>ที่มา</a:t>
            </a:r>
            <a:r>
              <a:rPr lang="th-TH" sz="2400" dirty="0">
                <a:solidFill>
                  <a:prstClr val="white"/>
                </a:solidFill>
                <a:latin typeface="Calibri" panose="020F0502020204030204"/>
                <a:cs typeface="Cordia New" panose="020B0304020202020204" pitchFamily="34" charset="-34"/>
              </a:rPr>
              <a:t>: หนังสือกระทรวงการคลัง </a:t>
            </a:r>
            <a:r>
              <a:rPr lang="th-TH" sz="2400" b="1" dirty="0">
                <a:solidFill>
                  <a:schemeClr val="bg1"/>
                </a:solidFill>
              </a:rPr>
              <a:t>ที่สุด</a:t>
            </a:r>
            <a:r>
              <a:rPr lang="th-TH" sz="2400" b="1" dirty="0">
                <a:solidFill>
                  <a:schemeClr val="bg1"/>
                </a:solidFill>
                <a:latin typeface="Calibri" panose="020F0502020204030204"/>
                <a:cs typeface="Cordia New" panose="020B0304020202020204" pitchFamily="34" charset="-34"/>
              </a:rPr>
              <a:t>ด่วน </a:t>
            </a:r>
            <a:r>
              <a:rPr lang="th-TH" sz="2400" dirty="0">
                <a:solidFill>
                  <a:prstClr val="white"/>
                </a:solidFill>
                <a:latin typeface="Calibri" panose="020F0502020204030204"/>
                <a:cs typeface="Cordia New" panose="020B0304020202020204" pitchFamily="34" charset="-34"/>
              </a:rPr>
              <a:t>ที่ กค 0402.5/ว 34 ลงวันที่ 21 กุมภาพันธ์ 2567</a:t>
            </a:r>
          </a:p>
        </p:txBody>
      </p:sp>
      <p:pic>
        <p:nvPicPr>
          <p:cNvPr id="39" name="รูปภาพ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056" y="1410330"/>
            <a:ext cx="809413" cy="809413"/>
          </a:xfrm>
          <a:prstGeom prst="rect">
            <a:avLst/>
          </a:prstGeom>
        </p:spPr>
      </p:pic>
      <p:pic>
        <p:nvPicPr>
          <p:cNvPr id="24" name="Picture 2" descr="Cross and check mark icon in flat style. Checkmark right vector illustration on isolated background. Tick and cross sign business concept.">
            <a:extLst>
              <a:ext uri="{FF2B5EF4-FFF2-40B4-BE49-F238E27FC236}">
                <a16:creationId xmlns:a16="http://schemas.microsoft.com/office/drawing/2014/main" id="{5AF4E14C-AF86-4701-B598-7E8F729D0C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55545" r="95061">
                        <a14:foregroundMark x1="69403" y1="21250" x2="67500" y2="21250"/>
                        <a14:foregroundMark x1="78333" y1="21250" x2="77852" y2="21250"/>
                        <a14:foregroundMark x1="67500" y1="21250" x2="67165" y2="21903"/>
                        <a14:foregroundMark x1="58591" y1="61413" x2="58542" y2="64583"/>
                        <a14:foregroundMark x1="70930" y1="80424" x2="71250" y2="80833"/>
                        <a14:foregroundMark x1="58542" y1="64583" x2="60468" y2="67047"/>
                        <a14:foregroundMark x1="83625" y1="72312" x2="83958" y2="72083"/>
                        <a14:foregroundMark x1="81186" y1="73992" x2="83622" y2="72314"/>
                        <a14:foregroundMark x1="71250" y1="80833" x2="72748" y2="79802"/>
                        <a14:foregroundMark x1="87117" y1="56424" x2="88750" y2="48333"/>
                        <a14:foregroundMark x1="83958" y1="72083" x2="86451" y2="59727"/>
                        <a14:foregroundMark x1="88750" y1="48333" x2="88333" y2="44583"/>
                        <a14:backgroundMark x1="75417" y1="22917" x2="69792" y2="22500"/>
                        <a14:backgroundMark x1="65417" y1="26250" x2="60833" y2="36250"/>
                        <a14:backgroundMark x1="59167" y1="42500" x2="59792" y2="56667"/>
                        <a14:backgroundMark x1="61667" y1="67083" x2="70417" y2="77917"/>
                        <a14:backgroundMark x1="72917" y1="79167" x2="81250" y2="73750"/>
                        <a14:backgroundMark x1="84792" y1="65833" x2="86250" y2="58333"/>
                        <a14:backgroundMark x1="58958" y1="43750" x2="59167" y2="41667"/>
                        <a14:backgroundMark x1="65000" y1="27083" x2="66458" y2="25000"/>
                        <a14:backgroundMark x1="74792" y1="22500" x2="76875" y2="23750"/>
                        <a14:backgroundMark x1="69792" y1="22917" x2="69792" y2="22917"/>
                        <a14:backgroundMark x1="75000" y1="22500" x2="76667" y2="23750"/>
                        <a14:backgroundMark x1="74583" y1="21250" x2="76250" y2="23750"/>
                        <a14:backgroundMark x1="58750" y1="55833" x2="59375" y2="59167"/>
                        <a14:backgroundMark x1="60625" y1="34583" x2="58958" y2="44583"/>
                        <a14:backgroundMark x1="65000" y1="26667" x2="65833" y2="25000"/>
                        <a14:backgroundMark x1="69375" y1="77500" x2="71458" y2="79167"/>
                        <a14:backgroundMark x1="61042" y1="66250" x2="62083" y2="68750"/>
                        <a14:backgroundMark x1="58958" y1="58333" x2="59167" y2="61250"/>
                        <a14:backgroundMark x1="86875" y1="56250" x2="86250" y2="59583"/>
                        <a14:backgroundMark x1="69167" y1="22083" x2="70000" y2="2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605"/>
          <a:stretch/>
        </p:blipFill>
        <p:spPr bwMode="auto">
          <a:xfrm>
            <a:off x="894166" y="5382954"/>
            <a:ext cx="1605640" cy="162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5AF42FCE-66C8-4FA5-8DE4-87FA5BA3616C}"/>
              </a:ext>
            </a:extLst>
          </p:cNvPr>
          <p:cNvSpPr txBox="1"/>
          <p:nvPr/>
        </p:nvSpPr>
        <p:spPr>
          <a:xfrm>
            <a:off x="1963478" y="2202388"/>
            <a:ext cx="9980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solidFill>
                  <a:prstClr val="black"/>
                </a:solidFill>
                <a:latin typeface="Arial" panose="020B0604020202020204" pitchFamily="34" charset="0"/>
                <a:cs typeface="Cordia New" panose="020B0304020202020204" pitchFamily="34" charset="-34"/>
              </a:rPr>
              <a:t>หน่วยงานของรัฐสามารถขยายเวลาเบิกจ่ายงบประมาณปี พ.ศ. 2566 ที่ได้รับอนุมัติให้กันเงินไว้เหลื่อมปี </a:t>
            </a:r>
            <a:br>
              <a:rPr lang="th-TH" sz="2200" b="1" dirty="0">
                <a:solidFill>
                  <a:prstClr val="black"/>
                </a:solidFill>
                <a:latin typeface="Arial" panose="020B0604020202020204" pitchFamily="34" charset="0"/>
                <a:cs typeface="Cordia New" panose="020B0304020202020204" pitchFamily="34" charset="-34"/>
              </a:rPr>
            </a:br>
            <a:r>
              <a:rPr lang="th-TH" sz="2200" b="1" dirty="0">
                <a:solidFill>
                  <a:prstClr val="black"/>
                </a:solidFill>
                <a:latin typeface="Arial" panose="020B0604020202020204" pitchFamily="34" charset="0"/>
                <a:cs typeface="Cordia New" panose="020B0304020202020204" pitchFamily="34" charset="-34"/>
              </a:rPr>
              <a:t>กรณีมีหนี้ผูกพัน ถึงวันทำการสุดท้ายของเดือนมีนาคม 2567 </a:t>
            </a:r>
            <a:r>
              <a:rPr lang="th-TH" sz="2200" b="1" dirty="0">
                <a:latin typeface="Arial" panose="020B0604020202020204" pitchFamily="34" charset="0"/>
                <a:cs typeface="Cordia New" panose="020B0304020202020204" pitchFamily="34" charset="-34"/>
              </a:rPr>
              <a:t>ทุกรายการไว้ใช้จ่ายได้ถึงวันทำการสุดท้ายกันยายน 2567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1016EC08-07A9-4FA7-A2B0-015A67B8907C}"/>
              </a:ext>
            </a:extLst>
          </p:cNvPr>
          <p:cNvSpPr txBox="1"/>
          <p:nvPr/>
        </p:nvSpPr>
        <p:spPr>
          <a:xfrm>
            <a:off x="1899937" y="3079414"/>
            <a:ext cx="9782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solidFill>
                  <a:prstClr val="black"/>
                </a:solidFill>
                <a:latin typeface="Calibri" panose="020F0502020204030204"/>
                <a:cs typeface="Cordia New" panose="020B0304020202020204" pitchFamily="34" charset="-34"/>
              </a:rPr>
              <a:t>การขอขยายเวลาเบิกจ่ายงบประมาณ ให้หน่วยงานของรัฐ หรือหน่วยงานผู้เบิกแทนดำเนินการ เลือก (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/>
              </a:rPr>
              <a:t>LIST) </a:t>
            </a:r>
            <a:r>
              <a:rPr lang="th-TH" sz="2200" b="1" dirty="0">
                <a:solidFill>
                  <a:prstClr val="black"/>
                </a:solidFill>
                <a:latin typeface="Calibri" panose="020F0502020204030204"/>
                <a:cs typeface="Cordia New" panose="020B0304020202020204" pitchFamily="34" charset="-34"/>
              </a:rPr>
              <a:t>และ ยืนยันข้อมูล (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/>
              </a:rPr>
              <a:t>CONFIRM) </a:t>
            </a:r>
            <a:r>
              <a:rPr lang="th-TH" sz="2200" b="1" dirty="0">
                <a:solidFill>
                  <a:prstClr val="black"/>
                </a:solidFill>
                <a:latin typeface="Calibri" panose="020F0502020204030204"/>
                <a:cs typeface="Cordia New" panose="020B0304020202020204" pitchFamily="34" charset="-34"/>
              </a:rPr>
              <a:t>ใบสั่งซื้อสั่งจ้าง (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/>
              </a:rPr>
              <a:t>PO)</a:t>
            </a:r>
            <a:r>
              <a:rPr lang="th-TH" sz="2200" b="1" dirty="0">
                <a:solidFill>
                  <a:prstClr val="black"/>
                </a:solidFill>
                <a:latin typeface="Calibri" panose="020F0502020204030204"/>
                <a:cs typeface="Cordia New" panose="020B0304020202020204" pitchFamily="34" charset="-34"/>
              </a:rPr>
              <a:t> และ/หรือเอกสารสำรองเงินในระบบ </a:t>
            </a:r>
            <a:r>
              <a:rPr lang="en-US" sz="2200" b="1" dirty="0">
                <a:solidFill>
                  <a:prstClr val="black"/>
                </a:solidFill>
                <a:latin typeface="Calibri" panose="020F0502020204030204"/>
              </a:rPr>
              <a:t> New GFMIS Thai </a:t>
            </a:r>
            <a:endParaRPr lang="th-TH" sz="2200" b="1" dirty="0">
              <a:solidFill>
                <a:prstClr val="black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E7C328E-FD4E-4BDA-B33D-8A75213DB6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238" y="3424238"/>
            <a:ext cx="9525" cy="952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8FFFD4B-1CB4-45D8-A6BE-1B50D1AAB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638" y="3576638"/>
            <a:ext cx="9525" cy="9525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6C8518A0-C35F-4E9E-BA4F-9607B720E3D7}"/>
              </a:ext>
            </a:extLst>
          </p:cNvPr>
          <p:cNvSpPr txBox="1"/>
          <p:nvPr/>
        </p:nvSpPr>
        <p:spPr>
          <a:xfrm>
            <a:off x="2438106" y="5741585"/>
            <a:ext cx="710621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FF0000"/>
                </a:solidFill>
                <a:latin typeface="Calibri" panose="020F0502020204030204"/>
                <a:cs typeface="Cordia New" panose="020B0304020202020204" pitchFamily="34" charset="-34"/>
              </a:rPr>
              <a:t>หากไม่ดำเนินการภายในวันศุกร์ที่ 29 มีนาคม 2567 เวลา 16.30 น. </a:t>
            </a:r>
          </a:p>
        </p:txBody>
      </p:sp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43E9E227-2645-4681-9E06-F222ED64FC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3321" y="3441592"/>
            <a:ext cx="5380475" cy="3588777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799576" y="4688234"/>
            <a:ext cx="7433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200" b="1" dirty="0">
                <a:solidFill>
                  <a:prstClr val="black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ให้หน่วยงานของรัฐ หรือหน่วยงานผู้เบิกแทน เร่งรัดการเบิกจ่ายงบประมาณปีงบประมาณ พ.ศ. 2566 </a:t>
            </a:r>
            <a:r>
              <a:rPr lang="th-TH" sz="2200" b="1" dirty="0">
                <a:solidFill>
                  <a:srgbClr val="FF0000"/>
                </a:solidFill>
                <a:latin typeface="TH SarabunPSK" panose="020B0500040200020003" pitchFamily="34" charset="-34"/>
                <a:cs typeface="Cordia New" panose="020B0304020202020204" pitchFamily="34" charset="-34"/>
              </a:rPr>
              <a:t>ให้แล้วเสร็จภายในวันทำการสุดท้ายของเดือนกันยายน 2567</a:t>
            </a:r>
          </a:p>
        </p:txBody>
      </p:sp>
      <p:sp>
        <p:nvSpPr>
          <p:cNvPr id="33" name="สี่เหลี่ยมผืนผ้า 32">
            <a:extLst>
              <a:ext uri="{FF2B5EF4-FFF2-40B4-BE49-F238E27FC236}">
                <a16:creationId xmlns:a16="http://schemas.microsoft.com/office/drawing/2014/main" id="{4B2EDAE4-4700-4CA8-A427-1BCC9D3A18F1}"/>
              </a:ext>
            </a:extLst>
          </p:cNvPr>
          <p:cNvSpPr/>
          <p:nvPr/>
        </p:nvSpPr>
        <p:spPr>
          <a:xfrm>
            <a:off x="5703311" y="6136615"/>
            <a:ext cx="5246159" cy="54979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th-TH" sz="2800" b="1" dirty="0">
              <a:ln/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E9465EA8-6BF3-4452-B8C3-18A28570CE41}"/>
              </a:ext>
            </a:extLst>
          </p:cNvPr>
          <p:cNvSpPr txBox="1"/>
          <p:nvPr/>
        </p:nvSpPr>
        <p:spPr>
          <a:xfrm>
            <a:off x="5703311" y="6151210"/>
            <a:ext cx="53126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000" b="1" dirty="0">
                <a:solidFill>
                  <a:srgbClr val="FF0000"/>
                </a:solidFill>
                <a:latin typeface="Calibri" panose="020F0502020204030204"/>
                <a:cs typeface="Cordia New" panose="020B0304020202020204" pitchFamily="34" charset="-34"/>
              </a:rPr>
              <a:t>งบประมาณต้องถูกพับไปโดยผลของกฎหมาย</a:t>
            </a:r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CB8DE7AE-8E53-41D6-A3BE-2E4407F8A1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26199">
            <a:off x="670885" y="2058470"/>
            <a:ext cx="1094470" cy="1094470"/>
          </a:xfrm>
          <a:prstGeom prst="rect">
            <a:avLst/>
          </a:prstGeom>
        </p:spPr>
      </p:pic>
      <p:pic>
        <p:nvPicPr>
          <p:cNvPr id="26" name="รูปภาพ 25">
            <a:extLst>
              <a:ext uri="{FF2B5EF4-FFF2-40B4-BE49-F238E27FC236}">
                <a16:creationId xmlns:a16="http://schemas.microsoft.com/office/drawing/2014/main" id="{879606EA-ABA7-4AC8-9064-F555D10F3C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26199">
            <a:off x="670885" y="3206552"/>
            <a:ext cx="1094470" cy="1094470"/>
          </a:xfrm>
          <a:prstGeom prst="rect">
            <a:avLst/>
          </a:prstGeom>
        </p:spPr>
      </p:pic>
      <p:pic>
        <p:nvPicPr>
          <p:cNvPr id="27" name="รูปภาพ 26">
            <a:extLst>
              <a:ext uri="{FF2B5EF4-FFF2-40B4-BE49-F238E27FC236}">
                <a16:creationId xmlns:a16="http://schemas.microsoft.com/office/drawing/2014/main" id="{8FAA1A51-A55D-427C-BAB3-49CF3CD18C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26199">
            <a:off x="642857" y="4461023"/>
            <a:ext cx="1094470" cy="109447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1CCC501-09A8-4174-BE5D-96A79B3100F1}"/>
              </a:ext>
            </a:extLst>
          </p:cNvPr>
          <p:cNvSpPr txBox="1"/>
          <p:nvPr/>
        </p:nvSpPr>
        <p:spPr>
          <a:xfrm>
            <a:off x="1573500" y="-30305"/>
            <a:ext cx="92524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latin typeface="Athiti SemiBold" panose="00000700000000000000" pitchFamily="2" charset="-34"/>
                <a:cs typeface="Athiti SemiBold" panose="00000700000000000000" pitchFamily="2" charset="-34"/>
              </a:rPr>
              <a:t>หลักเกณฑ์และวิธีปฏิบัติ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14669-A9D1-4BFB-9840-4928872260FD}"/>
              </a:ext>
            </a:extLst>
          </p:cNvPr>
          <p:cNvSpPr txBox="1"/>
          <p:nvPr/>
        </p:nvSpPr>
        <p:spPr>
          <a:xfrm>
            <a:off x="337064" y="756974"/>
            <a:ext cx="12192000" cy="9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latin typeface="4805_KwangMD_Melt" panose="02000000000000000000" pitchFamily="2" charset="0"/>
                <a:cs typeface="4805_KwangMD_Melt" panose="02000000000000000000" pitchFamily="2" charset="0"/>
              </a:rPr>
              <a:t>การขอขยายเวลาเบิกจ่ายเงินงบประมาณปี พ.ศ. 2566</a:t>
            </a:r>
            <a:endParaRPr lang="en-US" sz="4000" b="1" dirty="0">
              <a:latin typeface="4805_KwangMD_Melt" panose="02000000000000000000" pitchFamily="2" charset="0"/>
              <a:cs typeface="4805_KwangMD_Melt" panose="02000000000000000000" pitchFamily="2" charset="0"/>
            </a:endParaRPr>
          </a:p>
        </p:txBody>
      </p:sp>
      <p:sp>
        <p:nvSpPr>
          <p:cNvPr id="36" name="กล่องข้อความ 35">
            <a:extLst>
              <a:ext uri="{FF2B5EF4-FFF2-40B4-BE49-F238E27FC236}">
                <a16:creationId xmlns:a16="http://schemas.microsoft.com/office/drawing/2014/main" id="{E1009C78-AD0C-4EEB-9369-45BE314E6095}"/>
              </a:ext>
            </a:extLst>
          </p:cNvPr>
          <p:cNvSpPr txBox="1"/>
          <p:nvPr/>
        </p:nvSpPr>
        <p:spPr>
          <a:xfrm>
            <a:off x="1899936" y="3728597"/>
            <a:ext cx="9782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solidFill>
                  <a:srgbClr val="FF0000"/>
                </a:solidFill>
                <a:latin typeface="Calibri" panose="020F0502020204030204"/>
                <a:cs typeface="Cordia New" panose="020B0304020202020204" pitchFamily="34" charset="-34"/>
              </a:rPr>
              <a:t>ภายใน 29 มีนาคม 2567 เวลา 16.30 น. </a:t>
            </a:r>
            <a:r>
              <a:rPr lang="th-TH" sz="2200" b="1" dirty="0">
                <a:latin typeface="Calibri" panose="020F0502020204030204"/>
                <a:cs typeface="Cordia New" panose="020B0304020202020204" pitchFamily="34" charset="-34"/>
              </a:rPr>
              <a:t>หากไม่ดำเนินภายในระยะเวลาที่กำหนด </a:t>
            </a:r>
          </a:p>
          <a:p>
            <a:r>
              <a:rPr lang="th-TH" sz="2200" b="1" dirty="0">
                <a:latin typeface="Calibri" panose="020F0502020204030204"/>
                <a:cs typeface="Cordia New" panose="020B0304020202020204" pitchFamily="34" charset="-34"/>
              </a:rPr>
              <a:t>งบประมาณดังกล่าวต้องถูกพับไปโดยผลของกฎหมาย</a:t>
            </a:r>
          </a:p>
        </p:txBody>
      </p:sp>
    </p:spTree>
    <p:extLst>
      <p:ext uri="{BB962C8B-B14F-4D97-AF65-F5344CB8AC3E}">
        <p14:creationId xmlns:p14="http://schemas.microsoft.com/office/powerpoint/2010/main" val="2442430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6B869-1C67-4C26-9559-9188A971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A1A71-CEEA-47F7-85EB-520F5235B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2D543-405F-4BA6-9D0F-2C7042ACF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4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4CE7C-5081-4B20-B182-24645E69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A808E-66DF-4B08-974D-301C2861A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8A4C3E-B87E-4377-8DEC-404714424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96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8E099-B26E-408F-848D-E9089E65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6A914-F1D8-4E48-BD64-A347BC5B5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FE81F5-5464-4E4F-A31D-1D54C5BD2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92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2162</Words>
  <Application>Microsoft Office PowerPoint</Application>
  <PresentationFormat>Widescreen</PresentationFormat>
  <Paragraphs>865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4711_AtNoon_TraditionalPS</vt:lpstr>
      <vt:lpstr>4805_KwangMD_Melt</vt:lpstr>
      <vt:lpstr>Arial</vt:lpstr>
      <vt:lpstr>Athiti SemiBold</vt:lpstr>
      <vt:lpstr>Calibri</vt:lpstr>
      <vt:lpstr>Calibri Light</vt:lpstr>
      <vt:lpstr>FreesiaUPC</vt:lpstr>
      <vt:lpstr>TH Sarabun New</vt:lpstr>
      <vt:lpstr>TH SarabunPSK</vt:lpstr>
      <vt:lpstr>Wingdings 2</vt:lpstr>
      <vt:lpstr>Office Theme</vt:lpstr>
      <vt:lpstr>ธีมของ Office</vt:lpstr>
      <vt:lpstr>1_Office Theme</vt:lpstr>
      <vt:lpstr>PowerPoint Presentation</vt:lpstr>
      <vt:lpstr>PowerPoint Presentation</vt:lpstr>
      <vt:lpstr>PowerPoint Presentation</vt:lpstr>
      <vt:lpstr>ผลการเบิกจ่ายและการใช้จ่ายเงินงบประมาณรายจ่าย (งบกรมจังหวัด) ประจำปีงบประมาณ พ.ศ. 2567 (งบประมาณ พ.ศ. 2566 ไปพลางก่อน)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อรวรรณ อังสุธรรม</dc:creator>
  <cp:lastModifiedBy>โสภาค ด้วงทำ</cp:lastModifiedBy>
  <cp:revision>62</cp:revision>
  <cp:lastPrinted>2024-03-26T11:27:35Z</cp:lastPrinted>
  <dcterms:created xsi:type="dcterms:W3CDTF">2024-03-20T03:50:38Z</dcterms:created>
  <dcterms:modified xsi:type="dcterms:W3CDTF">2024-03-26T11:50:32Z</dcterms:modified>
</cp:coreProperties>
</file>