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4371" r:id="rId1"/>
  </p:sldMasterIdLst>
  <p:notesMasterIdLst>
    <p:notesMasterId r:id="rId6"/>
  </p:notesMasterIdLst>
  <p:handoutMasterIdLst>
    <p:handoutMasterId r:id="rId7"/>
  </p:handoutMasterIdLst>
  <p:sldIdLst>
    <p:sldId id="263" r:id="rId2"/>
    <p:sldId id="262" r:id="rId3"/>
    <p:sldId id="269" r:id="rId4"/>
    <p:sldId id="264" r:id="rId5"/>
  </p:sldIdLst>
  <p:sldSz cx="12192000" cy="6858000"/>
  <p:notesSz cx="6858000" cy="9947275"/>
  <p:embeddedFontLst>
    <p:embeddedFont>
      <p:font typeface="TH SarabunIT๙" panose="020B0500040200020003" pitchFamily="34" charset="-34"/>
      <p:regular r:id="rId8"/>
      <p:bold r:id="rId9"/>
      <p:italic r:id="rId10"/>
      <p:boldItalic r:id="rId11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ส่วนเริ่มต้น" id="{DC2E2C12-D6AE-46F9-89A2-C27D5AAF6240}">
          <p14:sldIdLst>
            <p14:sldId id="263"/>
            <p14:sldId id="262"/>
            <p14:sldId id="269"/>
            <p14:sldId id="264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2060"/>
    <a:srgbClr val="2F7CDB"/>
    <a:srgbClr val="FFCCCC"/>
    <a:srgbClr val="008000"/>
    <a:srgbClr val="F46E1C"/>
    <a:srgbClr val="055B0F"/>
    <a:srgbClr val="FF7C80"/>
    <a:srgbClr val="FB0F09"/>
    <a:srgbClr val="E11F69"/>
    <a:srgbClr val="CFE97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สไตล์สีปานกลาง 2 - เน้น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สไตล์สีอ่อน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38B1855-1B75-4FBE-930C-398BA8C253C6}" styleName="สไตล์ธีม 2 - เน้น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00A15C55-8517-42AA-B614-E9B94910E393}" styleName="สไตล์สีปานกลาง 2 - เน้น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BC89EF96-8CEA-46FF-86C4-4CE0E7609802}" styleName="สไตล์สีอ่อน 3 - เน้น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1E4AEA4-8DFA-4A89-87EB-49C32662AFE0}" styleName="สไตล์สีปานกลาง 2 - เน้น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DA37D80-6434-44D0-A028-1B22A696006F}" styleName="สไตล์สีอ่อน 3 - เน้น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F5AB1C69-6EDB-4FF4-983F-18BD219EF322}" styleName="สไตล์สีปานกลาง 2 - เน้น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E9639D4-E3E2-4D34-9284-5A2195B3D0D7}" styleName="สไตล์สีอ่อน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BDBED569-4797-4DF1-A0F4-6AAB3CD982D8}" styleName="สไตล์สีอ่อน 3 - เน้น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ED083AE6-46FA-4A59-8FB0-9F97EB10719F}" styleName="สไตล์สีอ่อน 3 - เน้น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2D5ABB26-0587-4C30-8999-92F81FD0307C}" styleName="ไม่มีสไตล์ ไม่มีเส้นตาราง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8799B23B-EC83-4686-B30A-512413B5E67A}" styleName="สไตล์สีอ่อน 3 - เน้น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93296810-A885-4BE3-A3E7-6D5BEEA58F35}" styleName="สไตล์สีปานกลาง 2 - เน้น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EC20E35-A176-4012-BC5E-935CFFF8708E}" styleName="สไตล์สีปานกลาง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12C8C85-51F0-491E-9774-3900AFEF0FD7}" styleName="สไตล์สีอ่อน 2 - เน้น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10A1B5D5-9B99-4C35-A422-299274C87663}" styleName="สไตล์สีปานกลาง 1 - เน้น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16D9F66E-5EB9-4882-86FB-DCBF35E3C3E4}" styleName="สไตล์สีปานกลาง 4 - เน้น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284E427A-3D55-4303-BF80-6455036E1DE7}" styleName="สไตล์ธีม 1 - เน้น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17" autoAdjust="0"/>
    <p:restoredTop sz="91393" autoAdjust="0"/>
  </p:normalViewPr>
  <p:slideViewPr>
    <p:cSldViewPr snapToGrid="0">
      <p:cViewPr varScale="1">
        <p:scale>
          <a:sx n="75" d="100"/>
          <a:sy n="75" d="100"/>
        </p:scale>
        <p:origin x="1074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หัวกระดาษ 1">
            <a:extLst>
              <a:ext uri="{FF2B5EF4-FFF2-40B4-BE49-F238E27FC236}">
                <a16:creationId xmlns:a16="http://schemas.microsoft.com/office/drawing/2014/main" id="{3BF7E3B3-1BA7-8743-BEAD-07D971ACDD8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337" cy="49872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ตัวแทนวันที่ 2">
            <a:extLst>
              <a:ext uri="{FF2B5EF4-FFF2-40B4-BE49-F238E27FC236}">
                <a16:creationId xmlns:a16="http://schemas.microsoft.com/office/drawing/2014/main" id="{5588E549-5588-7499-D481-D37116CAFBE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5120" y="0"/>
            <a:ext cx="2971336" cy="49872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8594FE-8F9F-490E-BB3B-3C3DF6B99714}" type="datetime2">
              <a:rPr lang="th-TH" smtClean="0"/>
              <a:t>วันพฤหัสบดีที่ 21 มีนาคม พ.ศ. 2567</a:t>
            </a:fld>
            <a:endParaRPr lang="th-TH"/>
          </a:p>
        </p:txBody>
      </p:sp>
      <p:sp>
        <p:nvSpPr>
          <p:cNvPr id="4" name="ตัวแทนท้ายกระดาษ 3">
            <a:extLst>
              <a:ext uri="{FF2B5EF4-FFF2-40B4-BE49-F238E27FC236}">
                <a16:creationId xmlns:a16="http://schemas.microsoft.com/office/drawing/2014/main" id="{1322528C-547B-C9E4-DA9B-AF457F21D13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48555"/>
            <a:ext cx="2971337" cy="49872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5" name="ตัวแทนหมายเลขสไลด์ 4">
            <a:extLst>
              <a:ext uri="{FF2B5EF4-FFF2-40B4-BE49-F238E27FC236}">
                <a16:creationId xmlns:a16="http://schemas.microsoft.com/office/drawing/2014/main" id="{E0C4D8CF-25CE-FE98-67A4-A0A2D5AB947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5120" y="9448555"/>
            <a:ext cx="2971336" cy="49872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3AF459-DFAB-43D3-8AED-81AF4E359503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991600852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3"/>
            <a:ext cx="2971339" cy="497868"/>
          </a:xfrm>
          <a:prstGeom prst="rect">
            <a:avLst/>
          </a:prstGeom>
        </p:spPr>
        <p:txBody>
          <a:bodyPr vert="horz" lIns="90727" tIns="45363" rIns="90727" bIns="45363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5128" y="3"/>
            <a:ext cx="2971339" cy="497868"/>
          </a:xfrm>
          <a:prstGeom prst="rect">
            <a:avLst/>
          </a:prstGeom>
        </p:spPr>
        <p:txBody>
          <a:bodyPr vert="horz" lIns="90727" tIns="45363" rIns="90727" bIns="45363" rtlCol="0"/>
          <a:lstStyle>
            <a:lvl1pPr algn="r">
              <a:defRPr sz="1200"/>
            </a:lvl1pPr>
          </a:lstStyle>
          <a:p>
            <a:fld id="{9BB18538-7157-4610-9906-425683F8E663}" type="datetime2">
              <a:rPr lang="th-TH" smtClean="0"/>
              <a:t>วันพฤหัสบดีที่ 21 มีนาคม พ.ศ. 2567</a:t>
            </a:fld>
            <a:endParaRPr lang="th-TH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" y="746125"/>
            <a:ext cx="6630988" cy="3730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727" tIns="45363" rIns="90727" bIns="45363" rtlCol="0" anchor="ctr"/>
          <a:lstStyle/>
          <a:p>
            <a:endParaRPr lang="th-TH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343" y="4724707"/>
            <a:ext cx="5487318" cy="4475768"/>
          </a:xfrm>
          <a:prstGeom prst="rect">
            <a:avLst/>
          </a:prstGeom>
        </p:spPr>
        <p:txBody>
          <a:bodyPr vert="horz" lIns="90727" tIns="45363" rIns="90727" bIns="45363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447726"/>
            <a:ext cx="2971339" cy="497868"/>
          </a:xfrm>
          <a:prstGeom prst="rect">
            <a:avLst/>
          </a:prstGeom>
        </p:spPr>
        <p:txBody>
          <a:bodyPr vert="horz" lIns="90727" tIns="45363" rIns="90727" bIns="45363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5128" y="9447726"/>
            <a:ext cx="2971339" cy="497868"/>
          </a:xfrm>
          <a:prstGeom prst="rect">
            <a:avLst/>
          </a:prstGeom>
        </p:spPr>
        <p:txBody>
          <a:bodyPr vert="horz" lIns="90727" tIns="45363" rIns="90727" bIns="45363" rtlCol="0" anchor="b"/>
          <a:lstStyle>
            <a:lvl1pPr algn="r">
              <a:defRPr sz="1200"/>
            </a:lvl1pPr>
          </a:lstStyle>
          <a:p>
            <a:fld id="{5A4F1620-405E-41D6-A76D-3947F87B5BDC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0533712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>
          <a:xfrm>
            <a:off x="114300" y="746125"/>
            <a:ext cx="6630988" cy="3730625"/>
          </a:xfrm>
        </p:spPr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4F1620-405E-41D6-A76D-3947F87B5BDC}" type="slidenum">
              <a:rPr lang="th-TH" smtClean="0"/>
              <a:t>1</a:t>
            </a:fld>
            <a:endParaRPr lang="th-TH"/>
          </a:p>
        </p:txBody>
      </p:sp>
      <p:sp>
        <p:nvSpPr>
          <p:cNvPr id="5" name="ตัวแทนวันที่ 4">
            <a:extLst>
              <a:ext uri="{FF2B5EF4-FFF2-40B4-BE49-F238E27FC236}">
                <a16:creationId xmlns:a16="http://schemas.microsoft.com/office/drawing/2014/main" id="{5794C389-EB05-A5EC-AD8A-07C16018D293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6D3F2D00-ACF4-4E5E-9C68-86BC03BD7E06}" type="datetime2">
              <a:rPr lang="th-TH" smtClean="0"/>
              <a:t>วันพฤหัสบดีที่ 21 มีนาคม พ.ศ. 2567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3972343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>
          <a:xfrm>
            <a:off x="114300" y="746125"/>
            <a:ext cx="6630988" cy="3730625"/>
          </a:xfrm>
        </p:spPr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4F1620-405E-41D6-A76D-3947F87B5BDC}" type="slidenum">
              <a:rPr lang="th-TH" smtClean="0"/>
              <a:t>2</a:t>
            </a:fld>
            <a:endParaRPr lang="th-TH"/>
          </a:p>
        </p:txBody>
      </p:sp>
      <p:sp>
        <p:nvSpPr>
          <p:cNvPr id="5" name="ตัวแทนวันที่ 4">
            <a:extLst>
              <a:ext uri="{FF2B5EF4-FFF2-40B4-BE49-F238E27FC236}">
                <a16:creationId xmlns:a16="http://schemas.microsoft.com/office/drawing/2014/main" id="{23E9CCF6-4CF3-318F-69A1-700822B0E79F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DC1B231D-6234-48A2-B40C-8DC6EDA04EE2}" type="datetime2">
              <a:rPr lang="th-TH" smtClean="0"/>
              <a:t>วันพฤหัสบดีที่ 21 มีนาคม พ.ศ. 2567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6078598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>
          <a:xfrm>
            <a:off x="114300" y="746125"/>
            <a:ext cx="6630988" cy="3730625"/>
          </a:xfrm>
        </p:spPr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4F1620-405E-41D6-A76D-3947F87B5BDC}" type="slidenum">
              <a:rPr lang="th-TH" smtClean="0"/>
              <a:t>3</a:t>
            </a:fld>
            <a:endParaRPr lang="th-TH"/>
          </a:p>
        </p:txBody>
      </p:sp>
      <p:sp>
        <p:nvSpPr>
          <p:cNvPr id="5" name="ตัวแทนวันที่ 4">
            <a:extLst>
              <a:ext uri="{FF2B5EF4-FFF2-40B4-BE49-F238E27FC236}">
                <a16:creationId xmlns:a16="http://schemas.microsoft.com/office/drawing/2014/main" id="{23E9CCF6-4CF3-318F-69A1-700822B0E79F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DC1B231D-6234-48A2-B40C-8DC6EDA04EE2}" type="datetime2">
              <a:rPr lang="th-TH" smtClean="0"/>
              <a:t>วันพฤหัสบดีที่ 21 มีนาคม พ.ศ. 2567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6529244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>
          <a:xfrm>
            <a:off x="114300" y="746125"/>
            <a:ext cx="6630988" cy="3730625"/>
          </a:xfrm>
        </p:spPr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4F1620-405E-41D6-A76D-3947F87B5BDC}" type="slidenum">
              <a:rPr lang="th-TH" smtClean="0"/>
              <a:t>4</a:t>
            </a:fld>
            <a:endParaRPr lang="th-TH"/>
          </a:p>
        </p:txBody>
      </p:sp>
      <p:sp>
        <p:nvSpPr>
          <p:cNvPr id="5" name="ตัวแทนวันที่ 4">
            <a:extLst>
              <a:ext uri="{FF2B5EF4-FFF2-40B4-BE49-F238E27FC236}">
                <a16:creationId xmlns:a16="http://schemas.microsoft.com/office/drawing/2014/main" id="{45BC0B96-8CA6-3AE3-9004-1339ECF03C8D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6BE713A8-85BD-48E5-817C-86DCBBBF1EF5}" type="datetime2">
              <a:rPr lang="th-TH" smtClean="0"/>
              <a:t>วันพฤหัสบดีที่ 21 มีนาคม พ.ศ. 2567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9980983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h-TH"/>
              <a:t>คลิกเพื่อแก้ไขสไตล์ชื่อเรื่องรองต้นแบบ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5F8D3-1A5A-4F21-8253-559A56496055}" type="datetimeFigureOut">
              <a:rPr lang="th-TH" smtClean="0"/>
              <a:t>21/03/67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F8CDA-DCE8-41E0-8EEB-C2EB47730A4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382166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5F8D3-1A5A-4F21-8253-559A56496055}" type="datetimeFigureOut">
              <a:rPr lang="th-TH" smtClean="0"/>
              <a:t>21/03/67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F8CDA-DCE8-41E0-8EEB-C2EB47730A4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3723394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5F8D3-1A5A-4F21-8253-559A56496055}" type="datetimeFigureOut">
              <a:rPr lang="th-TH" smtClean="0"/>
              <a:t>21/03/67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F8CDA-DCE8-41E0-8EEB-C2EB47730A4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3579034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5F8D3-1A5A-4F21-8253-559A56496055}" type="datetimeFigureOut">
              <a:rPr lang="th-TH" smtClean="0"/>
              <a:t>21/03/67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F8CDA-DCE8-41E0-8EEB-C2EB47730A4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9688623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5F8D3-1A5A-4F21-8253-559A56496055}" type="datetimeFigureOut">
              <a:rPr lang="th-TH" smtClean="0"/>
              <a:t>21/03/67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F8CDA-DCE8-41E0-8EEB-C2EB47730A4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0642298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5F8D3-1A5A-4F21-8253-559A56496055}" type="datetimeFigureOut">
              <a:rPr lang="th-TH" smtClean="0"/>
              <a:t>21/03/67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F8CDA-DCE8-41E0-8EEB-C2EB47730A4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8771336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5F8D3-1A5A-4F21-8253-559A56496055}" type="datetimeFigureOut">
              <a:rPr lang="th-TH" smtClean="0"/>
              <a:t>21/03/67</a:t>
            </a:fld>
            <a:endParaRPr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F8CDA-DCE8-41E0-8EEB-C2EB47730A4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7125883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5F8D3-1A5A-4F21-8253-559A56496055}" type="datetimeFigureOut">
              <a:rPr lang="th-TH" smtClean="0"/>
              <a:t>21/03/67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F8CDA-DCE8-41E0-8EEB-C2EB47730A4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8371908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5F8D3-1A5A-4F21-8253-559A56496055}" type="datetimeFigureOut">
              <a:rPr lang="th-TH" smtClean="0"/>
              <a:t>21/03/67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F8CDA-DCE8-41E0-8EEB-C2EB47730A4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9258602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5F8D3-1A5A-4F21-8253-559A56496055}" type="datetimeFigureOut">
              <a:rPr lang="th-TH" smtClean="0"/>
              <a:t>21/03/67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F8CDA-DCE8-41E0-8EEB-C2EB47730A4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2491294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5F8D3-1A5A-4F21-8253-559A56496055}" type="datetimeFigureOut">
              <a:rPr lang="th-TH" smtClean="0"/>
              <a:t>21/03/67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F8CDA-DCE8-41E0-8EEB-C2EB47730A4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242589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75F8D3-1A5A-4F21-8253-559A56496055}" type="datetimeFigureOut">
              <a:rPr lang="th-TH" smtClean="0"/>
              <a:t>21/03/67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5F8CDA-DCE8-41E0-8EEB-C2EB47730A4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47942726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372" r:id="rId1"/>
    <p:sldLayoutId id="2147484373" r:id="rId2"/>
    <p:sldLayoutId id="2147484374" r:id="rId3"/>
    <p:sldLayoutId id="2147484375" r:id="rId4"/>
    <p:sldLayoutId id="2147484376" r:id="rId5"/>
    <p:sldLayoutId id="2147484377" r:id="rId6"/>
    <p:sldLayoutId id="2147484378" r:id="rId7"/>
    <p:sldLayoutId id="2147484379" r:id="rId8"/>
    <p:sldLayoutId id="2147484380" r:id="rId9"/>
    <p:sldLayoutId id="2147484381" r:id="rId10"/>
    <p:sldLayoutId id="214748438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รูปภาพ 9">
            <a:extLst>
              <a:ext uri="{FF2B5EF4-FFF2-40B4-BE49-F238E27FC236}">
                <a16:creationId xmlns:a16="http://schemas.microsoft.com/office/drawing/2014/main" id="{F2962AFD-E523-15B2-7E8F-5499EC886A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กล่องข้อความ 7">
            <a:extLst>
              <a:ext uri="{FF2B5EF4-FFF2-40B4-BE49-F238E27FC236}">
                <a16:creationId xmlns:a16="http://schemas.microsoft.com/office/drawing/2014/main" id="{4D644D2D-DCD5-0273-B2CB-FB509824B559}"/>
              </a:ext>
            </a:extLst>
          </p:cNvPr>
          <p:cNvSpPr txBox="1"/>
          <p:nvPr/>
        </p:nvSpPr>
        <p:spPr>
          <a:xfrm>
            <a:off x="5645503" y="3936015"/>
            <a:ext cx="429859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5400" b="1" dirty="0">
                <a:solidFill>
                  <a:schemeClr val="bg1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มีนาคม 2567</a:t>
            </a:r>
          </a:p>
        </p:txBody>
      </p:sp>
    </p:spTree>
    <p:extLst>
      <p:ext uri="{BB962C8B-B14F-4D97-AF65-F5344CB8AC3E}">
        <p14:creationId xmlns:p14="http://schemas.microsoft.com/office/powerpoint/2010/main" val="7478615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รูปภาพ 10">
            <a:extLst>
              <a:ext uri="{FF2B5EF4-FFF2-40B4-BE49-F238E27FC236}">
                <a16:creationId xmlns:a16="http://schemas.microsoft.com/office/drawing/2014/main" id="{BC54CBA4-5996-9618-CB8D-39DA14B97B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17467"/>
            <a:ext cx="12192000" cy="1388888"/>
          </a:xfrm>
        </p:spPr>
        <p:txBody>
          <a:bodyPr>
            <a:normAutofit/>
          </a:bodyPr>
          <a:lstStyle/>
          <a:p>
            <a:pPr algn="ctr"/>
            <a:r>
              <a:rPr lang="th-TH" sz="3600" b="1" dirty="0">
                <a:solidFill>
                  <a:srgbClr val="00206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สรุปรายงานผลการดำเนินการ </a:t>
            </a:r>
            <a:br>
              <a:rPr lang="th-TH" sz="3600" b="1" dirty="0">
                <a:solidFill>
                  <a:srgbClr val="00206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</a:br>
            <a:r>
              <a:rPr lang="th-TH" sz="3600" b="1" dirty="0">
                <a:solidFill>
                  <a:srgbClr val="00206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เรื่องร้องเรียน / ร้องทุกข์ ประจำปีงบประมาณ พ.ศ.2558 - 2567</a:t>
            </a:r>
          </a:p>
        </p:txBody>
      </p:sp>
      <p:sp>
        <p:nvSpPr>
          <p:cNvPr id="7" name="กล่องข้อความ 6">
            <a:extLst>
              <a:ext uri="{FF2B5EF4-FFF2-40B4-BE49-F238E27FC236}">
                <a16:creationId xmlns:a16="http://schemas.microsoft.com/office/drawing/2014/main" id="{23CD75F8-F7DB-0DD1-8EFC-BA0015473879}"/>
              </a:ext>
            </a:extLst>
          </p:cNvPr>
          <p:cNvSpPr txBox="1"/>
          <p:nvPr/>
        </p:nvSpPr>
        <p:spPr>
          <a:xfrm>
            <a:off x="2061423" y="6441535"/>
            <a:ext cx="101305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b="1" dirty="0">
                <a:solidFill>
                  <a:srgbClr val="00206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ข้อมูล ณ วันที่ 21 มีนาคม 2567</a:t>
            </a:r>
          </a:p>
          <a:p>
            <a:endParaRPr lang="th-TH" b="1" dirty="0">
              <a:solidFill>
                <a:srgbClr val="002060"/>
              </a:solidFill>
              <a:latin typeface="TH SarabunIT๙" panose="020B0500040200020003" pitchFamily="34" charset="-34"/>
              <a:cs typeface="TH SarabunIT๙" panose="020B0500040200020003" pitchFamily="34" charset="-34"/>
            </a:endParaRPr>
          </a:p>
        </p:txBody>
      </p:sp>
      <p:sp>
        <p:nvSpPr>
          <p:cNvPr id="5" name="สี่เหลี่ยมผืนผ้า: มุมมน 4">
            <a:extLst>
              <a:ext uri="{FF2B5EF4-FFF2-40B4-BE49-F238E27FC236}">
                <a16:creationId xmlns:a16="http://schemas.microsoft.com/office/drawing/2014/main" id="{484A0700-C563-2545-BA32-F57FE4685364}"/>
              </a:ext>
            </a:extLst>
          </p:cNvPr>
          <p:cNvSpPr/>
          <p:nvPr/>
        </p:nvSpPr>
        <p:spPr>
          <a:xfrm>
            <a:off x="2301130" y="2615220"/>
            <a:ext cx="2247900" cy="1627577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8" name="สี่เหลี่ยมผืนผ้า: มุมมน 7">
            <a:extLst>
              <a:ext uri="{FF2B5EF4-FFF2-40B4-BE49-F238E27FC236}">
                <a16:creationId xmlns:a16="http://schemas.microsoft.com/office/drawing/2014/main" id="{A9D04246-5A13-7D05-DDD5-A625F5377314}"/>
              </a:ext>
            </a:extLst>
          </p:cNvPr>
          <p:cNvSpPr/>
          <p:nvPr/>
        </p:nvSpPr>
        <p:spPr>
          <a:xfrm>
            <a:off x="5147131" y="2615219"/>
            <a:ext cx="2247900" cy="1627577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9" name="สี่เหลี่ยมผืนผ้า: มุมมน 8">
            <a:extLst>
              <a:ext uri="{FF2B5EF4-FFF2-40B4-BE49-F238E27FC236}">
                <a16:creationId xmlns:a16="http://schemas.microsoft.com/office/drawing/2014/main" id="{FD47D533-890F-F611-6D30-565D22673502}"/>
              </a:ext>
            </a:extLst>
          </p:cNvPr>
          <p:cNvSpPr/>
          <p:nvPr/>
        </p:nvSpPr>
        <p:spPr>
          <a:xfrm>
            <a:off x="8017331" y="2615219"/>
            <a:ext cx="2247900" cy="1627577"/>
          </a:xfrm>
          <a:prstGeom prst="roundRect">
            <a:avLst/>
          </a:prstGeom>
          <a:solidFill>
            <a:srgbClr val="FFCCC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B456D0A3-F1EE-875C-D4E8-7486B4104C41}"/>
              </a:ext>
            </a:extLst>
          </p:cNvPr>
          <p:cNvSpPr txBox="1">
            <a:spLocks/>
          </p:cNvSpPr>
          <p:nvPr/>
        </p:nvSpPr>
        <p:spPr>
          <a:xfrm>
            <a:off x="1763777" y="1693218"/>
            <a:ext cx="3407555" cy="78340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h-TH" sz="3300" b="1" dirty="0">
                <a:solidFill>
                  <a:srgbClr val="00206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จำนวนเรื่องทั้งหมด</a:t>
            </a:r>
          </a:p>
          <a:p>
            <a:pPr algn="ctr"/>
            <a:r>
              <a:rPr lang="th-TH" sz="2800" b="1" dirty="0">
                <a:solidFill>
                  <a:srgbClr val="00206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(ปีงบประมาณ พ.ศ. 2558 – 2567)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38DBDFFB-AAFB-7BAB-257C-F5226D31B8CF}"/>
              </a:ext>
            </a:extLst>
          </p:cNvPr>
          <p:cNvSpPr txBox="1">
            <a:spLocks/>
          </p:cNvSpPr>
          <p:nvPr/>
        </p:nvSpPr>
        <p:spPr>
          <a:xfrm>
            <a:off x="5198736" y="1717196"/>
            <a:ext cx="2239216" cy="10237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h-TH" sz="2800" b="1" dirty="0">
                <a:solidFill>
                  <a:srgbClr val="00B05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ยุติเรื่อง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B2EEB1F2-6619-669E-2B04-B50E83F64179}"/>
              </a:ext>
            </a:extLst>
          </p:cNvPr>
          <p:cNvSpPr txBox="1">
            <a:spLocks/>
          </p:cNvSpPr>
          <p:nvPr/>
        </p:nvSpPr>
        <p:spPr>
          <a:xfrm>
            <a:off x="8050211" y="1601286"/>
            <a:ext cx="2239216" cy="11396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h-TH" sz="2800" b="1" dirty="0">
                <a:solidFill>
                  <a:srgbClr val="FF000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ยังไม่ยุติ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F8C54EBF-3A51-A91A-D14D-1A9168699AC2}"/>
              </a:ext>
            </a:extLst>
          </p:cNvPr>
          <p:cNvSpPr txBox="1">
            <a:spLocks/>
          </p:cNvSpPr>
          <p:nvPr/>
        </p:nvSpPr>
        <p:spPr>
          <a:xfrm>
            <a:off x="2296559" y="2512989"/>
            <a:ext cx="2239216" cy="17298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h-TH" sz="5400" b="1" dirty="0">
                <a:solidFill>
                  <a:srgbClr val="00206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4,431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289125CF-FF0F-0F08-0E5A-AEC7CFF71AB1}"/>
              </a:ext>
            </a:extLst>
          </p:cNvPr>
          <p:cNvSpPr txBox="1">
            <a:spLocks/>
          </p:cNvSpPr>
          <p:nvPr/>
        </p:nvSpPr>
        <p:spPr>
          <a:xfrm>
            <a:off x="5168865" y="2651667"/>
            <a:ext cx="2239216" cy="16275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h-TH" sz="5400" b="1" dirty="0">
                <a:solidFill>
                  <a:srgbClr val="00206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4,401</a:t>
            </a: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A860E053-29B4-883B-80BA-D594A7082117}"/>
              </a:ext>
            </a:extLst>
          </p:cNvPr>
          <p:cNvSpPr txBox="1">
            <a:spLocks/>
          </p:cNvSpPr>
          <p:nvPr/>
        </p:nvSpPr>
        <p:spPr>
          <a:xfrm>
            <a:off x="5145023" y="4242793"/>
            <a:ext cx="2239216" cy="6463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h-TH" sz="2800" b="1" dirty="0">
                <a:solidFill>
                  <a:schemeClr val="bg2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คิดเป็น </a:t>
            </a:r>
            <a:r>
              <a:rPr lang="en-US" sz="2800" b="1" dirty="0">
                <a:solidFill>
                  <a:schemeClr val="bg2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99.32 %</a:t>
            </a:r>
            <a:endParaRPr lang="th-TH" sz="2800" b="1" dirty="0">
              <a:solidFill>
                <a:schemeClr val="bg2"/>
              </a:solidFill>
              <a:latin typeface="TH SarabunIT๙" panose="020B0500040200020003" pitchFamily="34" charset="-34"/>
              <a:cs typeface="TH SarabunIT๙" panose="020B0500040200020003" pitchFamily="34" charset="-34"/>
            </a:endParaRP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B0718B4F-E8C1-CD23-FF42-536049EFDA3A}"/>
              </a:ext>
            </a:extLst>
          </p:cNvPr>
          <p:cNvSpPr txBox="1">
            <a:spLocks/>
          </p:cNvSpPr>
          <p:nvPr/>
        </p:nvSpPr>
        <p:spPr>
          <a:xfrm>
            <a:off x="7993132" y="2631077"/>
            <a:ext cx="2239216" cy="16275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h-TH" sz="5400" b="1" dirty="0">
                <a:solidFill>
                  <a:srgbClr val="00206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30</a:t>
            </a:r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525B37BD-3AC9-20EC-8322-4F2B248E3F2E}"/>
              </a:ext>
            </a:extLst>
          </p:cNvPr>
          <p:cNvSpPr txBox="1">
            <a:spLocks/>
          </p:cNvSpPr>
          <p:nvPr/>
        </p:nvSpPr>
        <p:spPr>
          <a:xfrm>
            <a:off x="8012763" y="4279245"/>
            <a:ext cx="2247899" cy="64633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h-TH" sz="2800" b="1" dirty="0">
                <a:solidFill>
                  <a:schemeClr val="bg2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คิดเป็น </a:t>
            </a:r>
            <a:r>
              <a:rPr lang="en-US" sz="2800" b="1" dirty="0">
                <a:solidFill>
                  <a:schemeClr val="bg2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0.68 %</a:t>
            </a:r>
            <a:endParaRPr lang="th-TH" sz="2800" b="1" dirty="0">
              <a:solidFill>
                <a:schemeClr val="bg2"/>
              </a:solidFill>
              <a:latin typeface="TH SarabunIT๙" panose="020B0500040200020003" pitchFamily="34" charset="-34"/>
              <a:cs typeface="TH SarabunIT๙" panose="020B0500040200020003" pitchFamily="34" charset="-34"/>
            </a:endParaRPr>
          </a:p>
        </p:txBody>
      </p:sp>
      <p:sp>
        <p:nvSpPr>
          <p:cNvPr id="38" name="ลูกศร: เครื่องหมายบั้ง 37">
            <a:extLst>
              <a:ext uri="{FF2B5EF4-FFF2-40B4-BE49-F238E27FC236}">
                <a16:creationId xmlns:a16="http://schemas.microsoft.com/office/drawing/2014/main" id="{8530E0A0-C9AF-05D7-B79E-37EBAABDB0AA}"/>
              </a:ext>
            </a:extLst>
          </p:cNvPr>
          <p:cNvSpPr/>
          <p:nvPr/>
        </p:nvSpPr>
        <p:spPr>
          <a:xfrm>
            <a:off x="4660756" y="3116939"/>
            <a:ext cx="402693" cy="571263"/>
          </a:xfrm>
          <a:prstGeom prst="chevron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>
              <a:solidFill>
                <a:schemeClr val="tx1"/>
              </a:solidFill>
            </a:endParaRPr>
          </a:p>
        </p:txBody>
      </p:sp>
      <p:sp>
        <p:nvSpPr>
          <p:cNvPr id="39" name="ลูกศร: เครื่องหมายบั้ง 38">
            <a:extLst>
              <a:ext uri="{FF2B5EF4-FFF2-40B4-BE49-F238E27FC236}">
                <a16:creationId xmlns:a16="http://schemas.microsoft.com/office/drawing/2014/main" id="{386C27F7-C632-A8A7-8062-00022A1D9564}"/>
              </a:ext>
            </a:extLst>
          </p:cNvPr>
          <p:cNvSpPr/>
          <p:nvPr/>
        </p:nvSpPr>
        <p:spPr>
          <a:xfrm>
            <a:off x="7507945" y="3116939"/>
            <a:ext cx="402693" cy="571263"/>
          </a:xfrm>
          <a:prstGeom prst="chevron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1614858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รูปภาพ 10">
            <a:extLst>
              <a:ext uri="{FF2B5EF4-FFF2-40B4-BE49-F238E27FC236}">
                <a16:creationId xmlns:a16="http://schemas.microsoft.com/office/drawing/2014/main" id="{BC54CBA4-5996-9618-CB8D-39DA14B97B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สี่เหลี่ยมผืนผ้า 3">
            <a:extLst>
              <a:ext uri="{FF2B5EF4-FFF2-40B4-BE49-F238E27FC236}">
                <a16:creationId xmlns:a16="http://schemas.microsoft.com/office/drawing/2014/main" id="{682761A1-C1D4-FA9C-E9CF-3A674FDA4315}"/>
              </a:ext>
            </a:extLst>
          </p:cNvPr>
          <p:cNvSpPr/>
          <p:nvPr/>
        </p:nvSpPr>
        <p:spPr>
          <a:xfrm>
            <a:off x="-139700" y="-127000"/>
            <a:ext cx="12573000" cy="49529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47133"/>
            <a:ext cx="12191999" cy="1103718"/>
          </a:xfrm>
          <a:solidFill>
            <a:schemeClr val="tx1"/>
          </a:solidFill>
        </p:spPr>
        <p:txBody>
          <a:bodyPr anchor="t">
            <a:normAutofit/>
          </a:bodyPr>
          <a:lstStyle/>
          <a:p>
            <a:pPr algn="ctr"/>
            <a:r>
              <a:rPr lang="th-TH" sz="3600" b="1" dirty="0">
                <a:solidFill>
                  <a:srgbClr val="00206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สรุปรายงานผลการดำเนินการ เรื่องร้องเรียน / ร้องทุกข์ ประจำปีงบประมาณ พ.ศ. 2567</a:t>
            </a:r>
          </a:p>
        </p:txBody>
      </p:sp>
      <p:graphicFrame>
        <p:nvGraphicFramePr>
          <p:cNvPr id="6" name="ตาราง 6">
            <a:extLst>
              <a:ext uri="{FF2B5EF4-FFF2-40B4-BE49-F238E27FC236}">
                <a16:creationId xmlns:a16="http://schemas.microsoft.com/office/drawing/2014/main" id="{7C893E66-45DF-70D6-228C-63A4FFA3ED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0351711"/>
              </p:ext>
            </p:extLst>
          </p:nvPr>
        </p:nvGraphicFramePr>
        <p:xfrm>
          <a:off x="1480938" y="1150851"/>
          <a:ext cx="9627934" cy="528971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414523">
                  <a:extLst>
                    <a:ext uri="{9D8B030D-6E8A-4147-A177-3AD203B41FA5}">
                      <a16:colId xmlns:a16="http://schemas.microsoft.com/office/drawing/2014/main" val="230982868"/>
                    </a:ext>
                  </a:extLst>
                </a:gridCol>
                <a:gridCol w="2671261">
                  <a:extLst>
                    <a:ext uri="{9D8B030D-6E8A-4147-A177-3AD203B41FA5}">
                      <a16:colId xmlns:a16="http://schemas.microsoft.com/office/drawing/2014/main" val="950851610"/>
                    </a:ext>
                  </a:extLst>
                </a:gridCol>
                <a:gridCol w="1342083">
                  <a:extLst>
                    <a:ext uri="{9D8B030D-6E8A-4147-A177-3AD203B41FA5}">
                      <a16:colId xmlns:a16="http://schemas.microsoft.com/office/drawing/2014/main" val="2301642998"/>
                    </a:ext>
                  </a:extLst>
                </a:gridCol>
                <a:gridCol w="1028367">
                  <a:extLst>
                    <a:ext uri="{9D8B030D-6E8A-4147-A177-3AD203B41FA5}">
                      <a16:colId xmlns:a16="http://schemas.microsoft.com/office/drawing/2014/main" val="3294669971"/>
                    </a:ext>
                  </a:extLst>
                </a:gridCol>
                <a:gridCol w="1178327">
                  <a:extLst>
                    <a:ext uri="{9D8B030D-6E8A-4147-A177-3AD203B41FA5}">
                      <a16:colId xmlns:a16="http://schemas.microsoft.com/office/drawing/2014/main" val="2367458739"/>
                    </a:ext>
                  </a:extLst>
                </a:gridCol>
                <a:gridCol w="993373">
                  <a:extLst>
                    <a:ext uri="{9D8B030D-6E8A-4147-A177-3AD203B41FA5}">
                      <a16:colId xmlns:a16="http://schemas.microsoft.com/office/drawing/2014/main" val="2469218408"/>
                    </a:ext>
                  </a:extLst>
                </a:gridCol>
              </a:tblGrid>
              <a:tr h="782731">
                <a:tc rowSpan="2">
                  <a:txBody>
                    <a:bodyPr/>
                    <a:lstStyle/>
                    <a:p>
                      <a:pPr algn="ctr"/>
                      <a:r>
                        <a:rPr lang="th-TH" sz="2800" b="1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ปีงบประมาณ 2567</a:t>
                      </a:r>
                    </a:p>
                    <a:p>
                      <a:pPr algn="ctr"/>
                      <a:r>
                        <a:rPr lang="th-TH" sz="2800" b="1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(รายเดือน)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เรื่องร้องเรียน / ร้องทุกข์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th-TH" sz="2800" b="1" dirty="0">
                          <a:solidFill>
                            <a:srgbClr val="00800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ยุติ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th-TH" sz="2800" b="1" dirty="0">
                          <a:solidFill>
                            <a:srgbClr val="FF000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ยังไม่ยุติ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3944143"/>
                  </a:ext>
                </a:extLst>
              </a:tr>
              <a:tr h="442347">
                <a:tc vMerge="1"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000" b="1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จำนวน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000" b="1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จำนวน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000" b="1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ร้อยละ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000" b="1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จำนวน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000" b="1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ร้อยละ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16366854"/>
                  </a:ext>
                </a:extLst>
              </a:tr>
              <a:tr h="591079">
                <a:tc>
                  <a:txBody>
                    <a:bodyPr/>
                    <a:lstStyle/>
                    <a:p>
                      <a:pPr algn="ctr"/>
                      <a:r>
                        <a:rPr lang="th-TH" sz="28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ตุลาคม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51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49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96.08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3.92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33002468"/>
                  </a:ext>
                </a:extLst>
              </a:tr>
              <a:tr h="591079">
                <a:tc>
                  <a:txBody>
                    <a:bodyPr/>
                    <a:lstStyle/>
                    <a:p>
                      <a:pPr algn="ctr"/>
                      <a:r>
                        <a:rPr lang="th-TH" sz="28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พฤศจิกายน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36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36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100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-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-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19843422"/>
                  </a:ext>
                </a:extLst>
              </a:tr>
              <a:tr h="591079">
                <a:tc>
                  <a:txBody>
                    <a:bodyPr/>
                    <a:lstStyle/>
                    <a:p>
                      <a:pPr algn="ctr"/>
                      <a:r>
                        <a:rPr lang="th-TH" sz="28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ธันวาคม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39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39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100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-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-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50577819"/>
                  </a:ext>
                </a:extLst>
              </a:tr>
              <a:tr h="591079">
                <a:tc>
                  <a:txBody>
                    <a:bodyPr/>
                    <a:lstStyle/>
                    <a:p>
                      <a:pPr algn="ctr"/>
                      <a:r>
                        <a:rPr lang="th-TH" sz="28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มกราคม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40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39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97.50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2.50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34195140"/>
                  </a:ext>
                </a:extLst>
              </a:tr>
              <a:tr h="591079">
                <a:tc>
                  <a:txBody>
                    <a:bodyPr/>
                    <a:lstStyle/>
                    <a:p>
                      <a:pPr algn="ctr"/>
                      <a:r>
                        <a:rPr lang="th-TH" sz="28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กุมภาพันธ์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41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34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82.93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7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17.07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09581704"/>
                  </a:ext>
                </a:extLst>
              </a:tr>
              <a:tr h="591079">
                <a:tc>
                  <a:txBody>
                    <a:bodyPr/>
                    <a:lstStyle/>
                    <a:p>
                      <a:pPr algn="ctr"/>
                      <a:r>
                        <a:rPr lang="th-TH" sz="28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มีนาคม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30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13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43.33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17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56.67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18128413"/>
                  </a:ext>
                </a:extLst>
              </a:tr>
              <a:tr h="518160"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รวม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237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210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88.61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27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11.81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2761403"/>
                  </a:ext>
                </a:extLst>
              </a:tr>
            </a:tbl>
          </a:graphicData>
        </a:graphic>
      </p:graphicFrame>
      <p:sp>
        <p:nvSpPr>
          <p:cNvPr id="7" name="กล่องข้อความ 6">
            <a:extLst>
              <a:ext uri="{FF2B5EF4-FFF2-40B4-BE49-F238E27FC236}">
                <a16:creationId xmlns:a16="http://schemas.microsoft.com/office/drawing/2014/main" id="{23CD75F8-F7DB-0DD1-8EFC-BA0015473879}"/>
              </a:ext>
            </a:extLst>
          </p:cNvPr>
          <p:cNvSpPr txBox="1"/>
          <p:nvPr/>
        </p:nvSpPr>
        <p:spPr>
          <a:xfrm>
            <a:off x="2061423" y="6479635"/>
            <a:ext cx="101305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b="1" dirty="0">
                <a:solidFill>
                  <a:srgbClr val="00206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ข้อมูล ณ วันที่ 21 มีนาคม 2567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856263C4-076D-1D5E-350F-E8031C761A69}"/>
              </a:ext>
            </a:extLst>
          </p:cNvPr>
          <p:cNvSpPr txBox="1">
            <a:spLocks/>
          </p:cNvSpPr>
          <p:nvPr/>
        </p:nvSpPr>
        <p:spPr>
          <a:xfrm>
            <a:off x="3710048" y="567758"/>
            <a:ext cx="4771899" cy="4952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h-TH" sz="2400" b="1" dirty="0">
                <a:solidFill>
                  <a:srgbClr val="00206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(1 ตุลาคม 2566 – 21 มีนาคม 2567)</a:t>
            </a:r>
          </a:p>
        </p:txBody>
      </p:sp>
    </p:spTree>
    <p:extLst>
      <p:ext uri="{BB962C8B-B14F-4D97-AF65-F5344CB8AC3E}">
        <p14:creationId xmlns:p14="http://schemas.microsoft.com/office/powerpoint/2010/main" val="3118592572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>
            <a:extLst>
              <a:ext uri="{FF2B5EF4-FFF2-40B4-BE49-F238E27FC236}">
                <a16:creationId xmlns:a16="http://schemas.microsoft.com/office/drawing/2014/main" id="{4A8D6AF8-7FD7-4085-543E-EF4AFA726F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1999" cy="589282"/>
          </a:xfrm>
          <a:solidFill>
            <a:schemeClr val="tx1"/>
          </a:solidFill>
        </p:spPr>
        <p:txBody>
          <a:bodyPr>
            <a:normAutofit/>
          </a:bodyPr>
          <a:lstStyle/>
          <a:p>
            <a:pPr algn="ctr"/>
            <a:r>
              <a:rPr lang="th-TH" sz="3600" b="1" dirty="0">
                <a:solidFill>
                  <a:srgbClr val="00206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สรุปรายงานผลการดำเนินการ ประเภท เรื่องร้องเรียน / ร้องทุกข์ ประจำปีงบประมาณ 2567</a:t>
            </a:r>
          </a:p>
        </p:txBody>
      </p:sp>
      <p:sp>
        <p:nvSpPr>
          <p:cNvPr id="5" name="กล่องข้อความ 4">
            <a:extLst>
              <a:ext uri="{FF2B5EF4-FFF2-40B4-BE49-F238E27FC236}">
                <a16:creationId xmlns:a16="http://schemas.microsoft.com/office/drawing/2014/main" id="{A12DAB06-9F2C-2D84-33B0-41CE99E69E6E}"/>
              </a:ext>
            </a:extLst>
          </p:cNvPr>
          <p:cNvSpPr txBox="1"/>
          <p:nvPr/>
        </p:nvSpPr>
        <p:spPr>
          <a:xfrm>
            <a:off x="1944714" y="6488668"/>
            <a:ext cx="80106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b="1" dirty="0">
                <a:solidFill>
                  <a:srgbClr val="00206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ข้อมูล ณ วันที่ 21 มีนาคม 2567</a:t>
            </a:r>
          </a:p>
        </p:txBody>
      </p:sp>
      <p:graphicFrame>
        <p:nvGraphicFramePr>
          <p:cNvPr id="10" name="ตาราง 9">
            <a:extLst>
              <a:ext uri="{FF2B5EF4-FFF2-40B4-BE49-F238E27FC236}">
                <a16:creationId xmlns:a16="http://schemas.microsoft.com/office/drawing/2014/main" id="{EF7DBC8F-15B8-8A0C-6958-D3680D2E437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77963581"/>
              </p:ext>
            </p:extLst>
          </p:nvPr>
        </p:nvGraphicFramePr>
        <p:xfrm>
          <a:off x="279400" y="589282"/>
          <a:ext cx="11633198" cy="591312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tableStyleId>{F5AB1C69-6EDB-4FF4-983F-18BD219EF322}</a:tableStyleId>
              </a:tblPr>
              <a:tblGrid>
                <a:gridCol w="7797798">
                  <a:extLst>
                    <a:ext uri="{9D8B030D-6E8A-4147-A177-3AD203B41FA5}">
                      <a16:colId xmlns:a16="http://schemas.microsoft.com/office/drawing/2014/main" val="1378000562"/>
                    </a:ext>
                  </a:extLst>
                </a:gridCol>
                <a:gridCol w="1231900">
                  <a:extLst>
                    <a:ext uri="{9D8B030D-6E8A-4147-A177-3AD203B41FA5}">
                      <a16:colId xmlns:a16="http://schemas.microsoft.com/office/drawing/2014/main" val="606254438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2930386933"/>
                    </a:ext>
                  </a:extLst>
                </a:gridCol>
                <a:gridCol w="1308100">
                  <a:extLst>
                    <a:ext uri="{9D8B030D-6E8A-4147-A177-3AD203B41FA5}">
                      <a16:colId xmlns:a16="http://schemas.microsoft.com/office/drawing/2014/main" val="238489737"/>
                    </a:ext>
                  </a:extLst>
                </a:gridCol>
              </a:tblGrid>
              <a:tr h="357997">
                <a:tc>
                  <a:txBody>
                    <a:bodyPr/>
                    <a:lstStyle/>
                    <a:p>
                      <a:pPr algn="ctr"/>
                      <a:r>
                        <a:rPr lang="th-TH" sz="28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ประเภทเรื่อง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จำนวน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ยุติ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คงเหลือ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7787272"/>
                  </a:ext>
                </a:extLst>
              </a:tr>
              <a:tr h="357997">
                <a:tc>
                  <a:txBody>
                    <a:bodyPr/>
                    <a:lstStyle/>
                    <a:p>
                      <a:pPr marL="0" indent="0" algn="l">
                        <a:buFontTx/>
                        <a:buNone/>
                      </a:pPr>
                      <a:r>
                        <a:rPr lang="th-TH" sz="2400" b="1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1. การแจ้งเบาะแส </a:t>
                      </a:r>
                      <a:r>
                        <a:rPr lang="th-TH" sz="2000" spc="-50" baseline="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(ขายหวยหุ้น หวยใต้ดิน ยาเสพติด ผู้มีอิทธิพล การพนัน และการบุกรุกป่าสงวนทุกประเภท)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17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14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0023854"/>
                  </a:ext>
                </a:extLst>
              </a:tr>
              <a:tr h="526467">
                <a:tc>
                  <a:txBody>
                    <a:bodyPr/>
                    <a:lstStyle/>
                    <a:p>
                      <a:pPr algn="l"/>
                      <a:r>
                        <a:rPr lang="th-TH" sz="2400" b="1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2. ความเดือดร้อน </a:t>
                      </a:r>
                      <a:r>
                        <a:rPr lang="th-TH" sz="2000" spc="-50" baseline="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(การบริการขั้นพื้นฐาน เหตุรำคาญ มลภาวะ ข่มขู่สาธารณภัย ไม่มีที่ทำกิน ถนนชำรุด น้ำท่วม </a:t>
                      </a:r>
                      <a:br>
                        <a:rPr lang="th-TH" sz="2000" spc="-50" baseline="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</a:br>
                      <a:r>
                        <a:rPr lang="th-TH" sz="20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น้ำอุปโภคบริโภค)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34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25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11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44268562"/>
                  </a:ext>
                </a:extLst>
              </a:tr>
              <a:tr h="357997">
                <a:tc>
                  <a:txBody>
                    <a:bodyPr/>
                    <a:lstStyle/>
                    <a:p>
                      <a:pPr algn="l"/>
                      <a:r>
                        <a:rPr lang="th-TH" sz="2400" b="1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3. กล่าวโทษเจ้าหน้าที่รัฐ </a:t>
                      </a:r>
                      <a:r>
                        <a:rPr lang="th-TH" sz="20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(</a:t>
                      </a:r>
                      <a:r>
                        <a:rPr lang="th-TH" sz="200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ร้องเรียนพฤติกรรมข้าราชการ </a:t>
                      </a:r>
                      <a:r>
                        <a:rPr lang="th-TH" sz="20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พฤติกรรมการทุจริต และการบริการไม่เป็นธรรม)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17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14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50381426"/>
                  </a:ext>
                </a:extLst>
              </a:tr>
              <a:tr h="526467">
                <a:tc>
                  <a:txBody>
                    <a:bodyPr/>
                    <a:lstStyle/>
                    <a:p>
                      <a:pPr algn="l"/>
                      <a:r>
                        <a:rPr lang="th-TH" sz="2400" b="1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4. ปัญหาที่ดิน </a:t>
                      </a:r>
                      <a:r>
                        <a:rPr lang="th-TH" sz="20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(ที่ดินทับซ้อน ที่ดินออกโฉนดไม่ได้ การพิพาทที่ดินระหว่างรัฐกับเอกชน  การพิพาทที่ดินระหว่างเอกชนกับเอกชน ทางสาธารณะ เอกสารสิทธิ์ การถูกปิดกั้นเส้นทาง การบุกรุกที่สาธารณะ)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14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8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3223519"/>
                  </a:ext>
                </a:extLst>
              </a:tr>
              <a:tr h="526467">
                <a:tc>
                  <a:txBody>
                    <a:bodyPr/>
                    <a:lstStyle/>
                    <a:p>
                      <a:pPr algn="l"/>
                      <a:r>
                        <a:rPr lang="th-TH" sz="2400" b="1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5. ขอความช่วยเหลือ </a:t>
                      </a:r>
                      <a:r>
                        <a:rPr lang="th-TH" sz="20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(ทุนประกอบอาชีพ ทุนการศึกษา การสงเคราะห์ผู้ป่วย การขอที่ดินทำกินและที่อยู่อาศัย ขอไกล่เกลี่ยข้อพิพาท การขอความช่วยเหลือเรื่องอื่นๆ และเรื่องที่สามารถยุติได้หน้างาน)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145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139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7408866"/>
                  </a:ext>
                </a:extLst>
              </a:tr>
              <a:tr h="315880">
                <a:tc>
                  <a:txBody>
                    <a:bodyPr/>
                    <a:lstStyle/>
                    <a:p>
                      <a:pPr algn="l"/>
                      <a:r>
                        <a:rPr lang="th-TH" sz="2400" b="1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6. บัตรสนเท่ห์ / มีมูล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5798311"/>
                  </a:ext>
                </a:extLst>
              </a:tr>
              <a:tr h="315880">
                <a:tc>
                  <a:txBody>
                    <a:bodyPr/>
                    <a:lstStyle/>
                    <a:p>
                      <a:pPr algn="l"/>
                      <a:r>
                        <a:rPr lang="th-TH" sz="2400" b="1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7. บัตรสนเท่ห์ / ไม่มีมูล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8646481"/>
                  </a:ext>
                </a:extLst>
              </a:tr>
              <a:tr h="526467">
                <a:tc>
                  <a:txBody>
                    <a:bodyPr/>
                    <a:lstStyle/>
                    <a:p>
                      <a:pPr algn="l"/>
                      <a:r>
                        <a:rPr lang="th-TH" sz="2400" b="1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8 ประเภทอื่น ๆ </a:t>
                      </a:r>
                      <a:r>
                        <a:rPr lang="th-TH" sz="2000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(การทราบข้อมูล การขอสำเนาหนังสือ การเสนอปัญหาหรือความคิดเห็น การแจ้งให้ดำเนินการเกี่ยวกับการบริการ การปรึกษา)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519737"/>
                  </a:ext>
                </a:extLst>
              </a:tr>
              <a:tr h="315880"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รวม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237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210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27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19146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85784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ธีมของ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9AF8C"/>
      </a:accent1>
      <a:accent2>
        <a:srgbClr val="97BE49"/>
      </a:accent2>
      <a:accent3>
        <a:srgbClr val="3D9CCC"/>
      </a:accent3>
      <a:accent4>
        <a:srgbClr val="7C60C6"/>
      </a:accent4>
      <a:accent5>
        <a:srgbClr val="C9492C"/>
      </a:accent5>
      <a:accent6>
        <a:srgbClr val="D58C2E"/>
      </a:accent6>
      <a:hlink>
        <a:srgbClr val="0563C1"/>
      </a:hlink>
      <a:folHlink>
        <a:srgbClr val="954F72"/>
      </a:folHlink>
    </a:clrScheme>
    <a:fontScheme name="ธีมของ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ธีมของ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3E4F19A7-A959-40BB-972C-4880BAF8EB0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ธีมของ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4626</TotalTime>
  <Words>409</Words>
  <Application>Microsoft Office PowerPoint</Application>
  <PresentationFormat>แบบจอกว้าง</PresentationFormat>
  <Paragraphs>117</Paragraphs>
  <Slides>4</Slides>
  <Notes>4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4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4</vt:i4>
      </vt:variant>
    </vt:vector>
  </HeadingPairs>
  <TitlesOfParts>
    <vt:vector size="9" baseType="lpstr">
      <vt:lpstr>Arial</vt:lpstr>
      <vt:lpstr>Calibri Light</vt:lpstr>
      <vt:lpstr>TH SarabunIT๙</vt:lpstr>
      <vt:lpstr>Calibri</vt:lpstr>
      <vt:lpstr>Office Theme</vt:lpstr>
      <vt:lpstr>งานนำเสนอ PowerPoint</vt:lpstr>
      <vt:lpstr>สรุปรายงานผลการดำเนินการ  เรื่องร้องเรียน / ร้องทุกข์ ประจำปีงบประมาณ พ.ศ.2558 - 2567</vt:lpstr>
      <vt:lpstr>สรุปรายงานผลการดำเนินการ เรื่องร้องเรียน / ร้องทุกข์ ประจำปีงบประมาณ พ.ศ. 2567</vt:lpstr>
      <vt:lpstr>สรุปรายงานผลการดำเนินการ ประเภท เรื่องร้องเรียน / ร้องทุกข์ ประจำปีงบประมาณ 2567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บัญชีสรุปรายงานผลการดำเนินการของศูนย์ดำรงธรรมจังหวัดพังงา เรื่องร้องเรียน/ร้องทุกข์ ปีงบประมาณ พ.ศ. 2558 - 2564</dc:title>
  <dc:creator>ASUS</dc:creator>
  <cp:lastModifiedBy>ศูนย์ดำรงธรรมจังหวัดพังงา จังหวัดพังงา</cp:lastModifiedBy>
  <cp:revision>288</cp:revision>
  <cp:lastPrinted>2024-03-21T09:22:28Z</cp:lastPrinted>
  <dcterms:created xsi:type="dcterms:W3CDTF">2022-08-13T15:36:10Z</dcterms:created>
  <dcterms:modified xsi:type="dcterms:W3CDTF">2024-03-21T09:35:40Z</dcterms:modified>
</cp:coreProperties>
</file>