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7" r:id="rId8"/>
    <p:sldId id="262" r:id="rId9"/>
    <p:sldId id="285" r:id="rId10"/>
    <p:sldId id="288" r:id="rId11"/>
    <p:sldId id="284" r:id="rId12"/>
  </p:sldIdLst>
  <p:sldSz cx="18288000" cy="10287000"/>
  <p:notesSz cx="6858000" cy="9144000"/>
  <p:embeddedFontLst>
    <p:embeddedFont>
      <p:font typeface="Montserrat Classic" panose="020B0604020202020204" charset="0"/>
      <p:regular r:id="rId13"/>
    </p:embeddedFont>
    <p:embeddedFont>
      <p:font typeface="Montserrat Classic Bold" panose="020B0604020202020204" charset="0"/>
      <p:regular r:id="rId14"/>
    </p:embeddedFont>
    <p:embeddedFont>
      <p:font typeface="TH NiramitIT๙" panose="02000506000000020004" pitchFamily="2" charset="-34"/>
      <p:regular r:id="rId15"/>
      <p:bold r:id="rId16"/>
      <p:italic r:id="rId17"/>
    </p:embeddedFont>
    <p:embeddedFont>
      <p:font typeface="TH SarabunIT๙" panose="020B0500040200020003" pitchFamily="34" charset="-34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2" clrIdx="0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206" autoAdjust="0"/>
  </p:normalViewPr>
  <p:slideViewPr>
    <p:cSldViewPr>
      <p:cViewPr varScale="1">
        <p:scale>
          <a:sx n="48" d="100"/>
          <a:sy n="48" d="100"/>
        </p:scale>
        <p:origin x="10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0.svg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svg"/><Relationship Id="rId7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7567" y="-25063"/>
            <a:ext cx="2933574" cy="10312063"/>
            <a:chOff x="0" y="0"/>
            <a:chExt cx="772629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2629" cy="2976105"/>
            </a:xfrm>
            <a:custGeom>
              <a:avLst/>
              <a:gdLst/>
              <a:ahLst/>
              <a:cxnLst/>
              <a:rect l="l" t="t" r="r" b="b"/>
              <a:pathLst>
                <a:path w="772629" h="2976105">
                  <a:moveTo>
                    <a:pt x="0" y="0"/>
                  </a:moveTo>
                  <a:lnTo>
                    <a:pt x="772629" y="0"/>
                  </a:lnTo>
                  <a:lnTo>
                    <a:pt x="772629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2BB4D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772629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82774" y="8216684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25287" y="-19621"/>
            <a:ext cx="2616087" cy="10306621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2BB4D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18551" y="4215389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128636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-5400000">
            <a:off x="9098629" y="6771814"/>
            <a:ext cx="90743" cy="2320514"/>
            <a:chOff x="0" y="0"/>
            <a:chExt cx="26312" cy="6728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205553" y="1202899"/>
            <a:ext cx="1876894" cy="1876894"/>
          </a:xfrm>
          <a:custGeom>
            <a:avLst/>
            <a:gdLst/>
            <a:ahLst/>
            <a:cxnLst/>
            <a:rect l="l" t="t" r="r" b="b"/>
            <a:pathLst>
              <a:path w="1876894" h="1876894">
                <a:moveTo>
                  <a:pt x="0" y="0"/>
                </a:moveTo>
                <a:lnTo>
                  <a:pt x="1876895" y="0"/>
                </a:lnTo>
                <a:lnTo>
                  <a:pt x="1876895" y="1876894"/>
                </a:lnTo>
                <a:lnTo>
                  <a:pt x="0" y="1876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595281" y="3648843"/>
            <a:ext cx="11031739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6"/>
              </a:lnSpc>
            </a:pPr>
            <a:r>
              <a:rPr lang="th-TH" sz="6600" b="1" dirty="0">
                <a:solidFill>
                  <a:srgbClr val="004AAD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ผลการปฏิบัติราชการ</a:t>
            </a:r>
          </a:p>
          <a:p>
            <a:pPr algn="ctr">
              <a:lnSpc>
                <a:spcPts val="8776"/>
              </a:lnSpc>
            </a:pPr>
            <a:r>
              <a:rPr lang="th-TH" sz="6600" b="1" dirty="0">
                <a:solidFill>
                  <a:srgbClr val="004AAD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ของคณะรัฐมนตรีในพื้นที่กลุ่มจังหวัดภาคใต้ฝั่งอันดามัน </a:t>
            </a:r>
            <a:endParaRPr lang="en-US" sz="6600" b="1" dirty="0">
              <a:solidFill>
                <a:srgbClr val="004AAD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268C7AA5-D18E-809F-E024-17013D804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2" r="22376"/>
          <a:stretch/>
        </p:blipFill>
        <p:spPr>
          <a:xfrm>
            <a:off x="0" y="0"/>
            <a:ext cx="7861814" cy="960036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8667741" y="3475300"/>
            <a:ext cx="8911219" cy="849055"/>
            <a:chOff x="0" y="0"/>
            <a:chExt cx="11881626" cy="1132074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132074" cy="113207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E1E6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-295275"/>
                <a:ext cx="660400" cy="1031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99"/>
                  </a:lnSpc>
                </a:pPr>
                <a:r>
                  <a:rPr lang="en-US" sz="2999">
                    <a:solidFill>
                      <a:srgbClr val="FFFFFF"/>
                    </a:solidFill>
                    <a:latin typeface="Montserrat Classic Bold"/>
                  </a:rPr>
                  <a:t>01</a:t>
                </a:r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399208" y="167891"/>
              <a:ext cx="10482418" cy="836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19"/>
                </a:lnSpc>
              </a:pPr>
              <a:r>
                <a:rPr lang="en-US" sz="4800" dirty="0" err="1">
                  <a:solidFill>
                    <a:srgbClr val="2E2E2E"/>
                  </a:solidFill>
                  <a:latin typeface="TH NiramitIT๙" panose="02000506000000020004" pitchFamily="2" charset="-34"/>
                  <a:cs typeface="TH NiramitIT๙" panose="02000506000000020004" pitchFamily="2" charset="-34"/>
                </a:rPr>
                <a:t>การส่งเสริมการท่องเที่ยวเชิงคุณภาพ</a:t>
              </a:r>
              <a:endParaRPr lang="en-US" sz="4800" dirty="0">
                <a:solidFill>
                  <a:srgbClr val="2E2E2E"/>
                </a:solidFill>
                <a:latin typeface="TH NiramitIT๙" panose="02000506000000020004" pitchFamily="2" charset="-34"/>
                <a:cs typeface="TH NiramitIT๙" panose="02000506000000020004" pitchFamily="2" charset="-34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667741" y="4580509"/>
            <a:ext cx="10280555" cy="1145102"/>
            <a:chOff x="352766" y="-463725"/>
            <a:chExt cx="13707406" cy="1526803"/>
          </a:xfrm>
        </p:grpSpPr>
        <p:sp>
          <p:nvSpPr>
            <p:cNvPr id="12" name="TextBox 12"/>
            <p:cNvSpPr txBox="1"/>
            <p:nvPr/>
          </p:nvSpPr>
          <p:spPr>
            <a:xfrm>
              <a:off x="1724848" y="167891"/>
              <a:ext cx="12335324" cy="8156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19"/>
                </a:lnSpc>
              </a:pPr>
              <a:r>
                <a:rPr lang="en-US" sz="4400" dirty="0" err="1">
                  <a:solidFill>
                    <a:srgbClr val="2E2E2E"/>
                  </a:solidFill>
                  <a:latin typeface="TH NiramitIT๙" panose="02000506000000020004" pitchFamily="2" charset="-34"/>
                  <a:cs typeface="TH NiramitIT๙" panose="02000506000000020004" pitchFamily="2" charset="-34"/>
                </a:rPr>
                <a:t>การแก้ไขปัญหาความเดือดร้อนของภาคการประมง</a:t>
              </a:r>
              <a:endParaRPr lang="en-US" sz="4400" dirty="0">
                <a:solidFill>
                  <a:srgbClr val="2E2E2E"/>
                </a:solidFill>
                <a:latin typeface="TH NiramitIT๙" panose="02000506000000020004" pitchFamily="2" charset="-34"/>
                <a:cs typeface="TH NiramitIT๙" panose="02000506000000020004" pitchFamily="2" charset="-34"/>
              </a:endParaRP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352766" y="-463725"/>
              <a:ext cx="1132074" cy="1526803"/>
              <a:chOff x="253277" y="-332943"/>
              <a:chExt cx="812800" cy="10962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253277" y="-49538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E1E6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29477" y="-332943"/>
                <a:ext cx="660400" cy="1031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99"/>
                  </a:lnSpc>
                </a:pPr>
                <a:r>
                  <a:rPr lang="en-US" sz="2999" dirty="0">
                    <a:solidFill>
                      <a:srgbClr val="FFFFFF"/>
                    </a:solidFill>
                    <a:latin typeface="Montserrat Classic Bold"/>
                  </a:rPr>
                  <a:t>02</a:t>
                </a:r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8677436" y="6019763"/>
            <a:ext cx="9551089" cy="1140167"/>
            <a:chOff x="997151" y="-690749"/>
            <a:chExt cx="12734785" cy="1520223"/>
          </a:xfrm>
        </p:grpSpPr>
        <p:sp>
          <p:nvSpPr>
            <p:cNvPr id="17" name="TextBox 17"/>
            <p:cNvSpPr txBox="1"/>
            <p:nvPr/>
          </p:nvSpPr>
          <p:spPr>
            <a:xfrm>
              <a:off x="2372624" y="-100464"/>
              <a:ext cx="11359312" cy="8156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19"/>
                </a:lnSpc>
              </a:pPr>
              <a:r>
                <a:rPr lang="en-US" sz="4400" dirty="0" err="1">
                  <a:solidFill>
                    <a:srgbClr val="2E2E2E"/>
                  </a:solidFill>
                  <a:latin typeface="TH NiramitIT๙" panose="02000506000000020004" pitchFamily="2" charset="-34"/>
                  <a:cs typeface="TH NiramitIT๙" panose="02000506000000020004" pitchFamily="2" charset="-34"/>
                </a:rPr>
                <a:t>การยกระดับคุณภาพชีวิตของประชาชน</a:t>
              </a:r>
              <a:endParaRPr lang="en-US" sz="4400" dirty="0">
                <a:solidFill>
                  <a:srgbClr val="2E2E2E"/>
                </a:solidFill>
                <a:latin typeface="TH NiramitIT๙" panose="02000506000000020004" pitchFamily="2" charset="-34"/>
                <a:cs typeface="TH NiramitIT๙" panose="02000506000000020004" pitchFamily="2" charset="-34"/>
              </a:endParaRP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997151" y="-690749"/>
              <a:ext cx="1132074" cy="1520223"/>
              <a:chOff x="715929" y="-495940"/>
              <a:chExt cx="812800" cy="109148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715929" y="-217259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E1E6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92129" y="-495940"/>
                <a:ext cx="660400" cy="1031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99"/>
                  </a:lnSpc>
                </a:pPr>
                <a:r>
                  <a:rPr lang="en-US" sz="2999" dirty="0">
                    <a:solidFill>
                      <a:srgbClr val="FFFFFF"/>
                    </a:solidFill>
                    <a:latin typeface="Montserrat Classic Bold"/>
                  </a:rPr>
                  <a:t>03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8677436" y="7621165"/>
            <a:ext cx="9229563" cy="1391495"/>
            <a:chOff x="2588423" y="-621998"/>
            <a:chExt cx="12306084" cy="1855328"/>
          </a:xfrm>
        </p:grpSpPr>
        <p:grpSp>
          <p:nvGrpSpPr>
            <p:cNvPr id="22" name="Group 22"/>
            <p:cNvGrpSpPr/>
            <p:nvPr/>
          </p:nvGrpSpPr>
          <p:grpSpPr>
            <a:xfrm>
              <a:off x="2588423" y="-621998"/>
              <a:ext cx="1132074" cy="1522404"/>
              <a:chOff x="1858421" y="-446579"/>
              <a:chExt cx="812800" cy="109304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858421" y="-166332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CE1E6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1927599" y="-446579"/>
                <a:ext cx="660400" cy="10318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99"/>
                  </a:lnSpc>
                </a:pPr>
                <a:r>
                  <a:rPr lang="en-US" sz="2999" dirty="0">
                    <a:solidFill>
                      <a:srgbClr val="FFFFFF"/>
                    </a:solidFill>
                    <a:latin typeface="Montserrat Classic Bold"/>
                  </a:rPr>
                  <a:t>04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3963895" y="-368819"/>
              <a:ext cx="10930612" cy="16021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19"/>
                </a:lnSpc>
              </a:pPr>
              <a:r>
                <a:rPr lang="en-US" sz="4400" dirty="0" err="1">
                  <a:solidFill>
                    <a:srgbClr val="2E2E2E"/>
                  </a:solidFill>
                  <a:latin typeface="TH NiramitIT๙" panose="02000506000000020004" pitchFamily="2" charset="-34"/>
                  <a:cs typeface="TH NiramitIT๙" panose="02000506000000020004" pitchFamily="2" charset="-34"/>
                </a:rPr>
                <a:t>การติดตามความคืบหน้าโครงการอันเนื่องมาจากพระราชดำริ</a:t>
              </a:r>
              <a:endParaRPr lang="en-US" sz="4400" dirty="0">
                <a:solidFill>
                  <a:srgbClr val="2E2E2E"/>
                </a:solidFill>
                <a:latin typeface="TH NiramitIT๙" panose="02000506000000020004" pitchFamily="2" charset="-34"/>
                <a:cs typeface="TH NiramitIT๙" panose="02000506000000020004" pitchFamily="2" charset="-34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-5400000">
            <a:off x="8788436" y="787436"/>
            <a:ext cx="711127" cy="18288000"/>
            <a:chOff x="0" y="0"/>
            <a:chExt cx="187293" cy="48165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7293" cy="4816592"/>
            </a:xfrm>
            <a:custGeom>
              <a:avLst/>
              <a:gdLst/>
              <a:ahLst/>
              <a:cxnLst/>
              <a:rect l="l" t="t" r="r" b="b"/>
              <a:pathLst>
                <a:path w="187293" h="4816592">
                  <a:moveTo>
                    <a:pt x="0" y="0"/>
                  </a:moveTo>
                  <a:lnTo>
                    <a:pt x="187293" y="0"/>
                  </a:lnTo>
                  <a:lnTo>
                    <a:pt x="18729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87293" cy="4835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9898647" y="8733519"/>
            <a:ext cx="9727319" cy="3106962"/>
          </a:xfrm>
          <a:custGeom>
            <a:avLst/>
            <a:gdLst/>
            <a:ahLst/>
            <a:cxnLst/>
            <a:rect l="l" t="t" r="r" b="b"/>
            <a:pathLst>
              <a:path w="9727319" h="3106962">
                <a:moveTo>
                  <a:pt x="0" y="0"/>
                </a:moveTo>
                <a:lnTo>
                  <a:pt x="9727319" y="0"/>
                </a:lnTo>
                <a:lnTo>
                  <a:pt x="9727319" y="3106962"/>
                </a:lnTo>
                <a:lnTo>
                  <a:pt x="0" y="3106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9092268" y="901015"/>
            <a:ext cx="8281332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th-TH" sz="5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สรุปการตรวจราชการของคณะรัฐมนตรี</a:t>
            </a:r>
          </a:p>
          <a:p>
            <a:pPr algn="ctr"/>
            <a:r>
              <a:rPr lang="th-TH" sz="5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ในพื้นที่จังหวัดพังงา </a:t>
            </a:r>
            <a:endParaRPr lang="en-US" sz="54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0800" y="2095899"/>
            <a:ext cx="13594272" cy="3418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030"/>
              </a:lnSpc>
            </a:pPr>
            <a:r>
              <a:rPr lang="en-US" sz="13030" b="1" spc="-443" dirty="0" err="1">
                <a:solidFill>
                  <a:srgbClr val="004AAD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การส่งเสริมการท่องเที่ยว</a:t>
            </a:r>
            <a:endParaRPr lang="th-TH" sz="13030" b="1" spc="-443" dirty="0">
              <a:solidFill>
                <a:srgbClr val="004AAD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>
              <a:lnSpc>
                <a:spcPts val="13030"/>
              </a:lnSpc>
            </a:pPr>
            <a:r>
              <a:rPr lang="en-US" sz="13030" b="1" spc="-443" dirty="0" err="1">
                <a:solidFill>
                  <a:srgbClr val="004AAD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เชิงสุขภาพ</a:t>
            </a:r>
            <a:endParaRPr lang="en-US" sz="13030" b="1" spc="-443" dirty="0">
              <a:solidFill>
                <a:srgbClr val="004AAD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3" name="Freeform 3"/>
          <p:cNvSpPr/>
          <p:nvPr/>
        </p:nvSpPr>
        <p:spPr>
          <a:xfrm rot="-1766807">
            <a:off x="9835023" y="3483548"/>
            <a:ext cx="12112141" cy="9843868"/>
          </a:xfrm>
          <a:custGeom>
            <a:avLst/>
            <a:gdLst/>
            <a:ahLst/>
            <a:cxnLst/>
            <a:rect l="l" t="t" r="r" b="b"/>
            <a:pathLst>
              <a:path w="12112141" h="9843868">
                <a:moveTo>
                  <a:pt x="0" y="0"/>
                </a:moveTo>
                <a:lnTo>
                  <a:pt x="12112141" y="0"/>
                </a:lnTo>
                <a:lnTo>
                  <a:pt x="12112141" y="9843868"/>
                </a:lnTo>
                <a:lnTo>
                  <a:pt x="0" y="98438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94143" y="876300"/>
            <a:ext cx="1796083" cy="2928977"/>
            <a:chOff x="0" y="-697277"/>
            <a:chExt cx="1106518" cy="18044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06518" cy="1107188"/>
            </a:xfrm>
            <a:custGeom>
              <a:avLst/>
              <a:gdLst/>
              <a:ahLst/>
              <a:cxnLst/>
              <a:rect l="l" t="t" r="r" b="b"/>
              <a:pathLst>
                <a:path w="1106518" h="1107188">
                  <a:moveTo>
                    <a:pt x="553259" y="0"/>
                  </a:moveTo>
                  <a:cubicBezTo>
                    <a:pt x="247702" y="0"/>
                    <a:pt x="0" y="247852"/>
                    <a:pt x="0" y="553594"/>
                  </a:cubicBezTo>
                  <a:cubicBezTo>
                    <a:pt x="0" y="859335"/>
                    <a:pt x="247702" y="1107188"/>
                    <a:pt x="553259" y="1107188"/>
                  </a:cubicBezTo>
                  <a:cubicBezTo>
                    <a:pt x="858815" y="1107188"/>
                    <a:pt x="1106518" y="859335"/>
                    <a:pt x="1106518" y="553594"/>
                  </a:cubicBezTo>
                  <a:cubicBezTo>
                    <a:pt x="1106518" y="247852"/>
                    <a:pt x="858815" y="0"/>
                    <a:pt x="553259" y="0"/>
                  </a:cubicBez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2277" y="-697277"/>
              <a:ext cx="899045" cy="1804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Montserrat Classic Bold"/>
                </a:rPr>
                <a:t>01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08728">
            <a:off x="6740903" y="-4392936"/>
            <a:ext cx="15887340" cy="15887340"/>
          </a:xfrm>
          <a:custGeom>
            <a:avLst/>
            <a:gdLst/>
            <a:ahLst/>
            <a:cxnLst/>
            <a:rect l="l" t="t" r="r" b="b"/>
            <a:pathLst>
              <a:path w="15887340" h="15887340">
                <a:moveTo>
                  <a:pt x="0" y="0"/>
                </a:moveTo>
                <a:lnTo>
                  <a:pt x="15887340" y="0"/>
                </a:lnTo>
                <a:lnTo>
                  <a:pt x="15887340" y="15887341"/>
                </a:lnTo>
                <a:lnTo>
                  <a:pt x="0" y="15887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48401" flipH="1">
            <a:off x="15297701" y="384797"/>
            <a:ext cx="6729406" cy="5469172"/>
          </a:xfrm>
          <a:custGeom>
            <a:avLst/>
            <a:gdLst/>
            <a:ahLst/>
            <a:cxnLst/>
            <a:rect l="l" t="t" r="r" b="b"/>
            <a:pathLst>
              <a:path w="6729406" h="5469172">
                <a:moveTo>
                  <a:pt x="6729406" y="0"/>
                </a:moveTo>
                <a:lnTo>
                  <a:pt x="0" y="0"/>
                </a:lnTo>
                <a:lnTo>
                  <a:pt x="0" y="5469172"/>
                </a:lnTo>
                <a:lnTo>
                  <a:pt x="6729406" y="5469172"/>
                </a:lnTo>
                <a:lnTo>
                  <a:pt x="67294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86761" y="494347"/>
            <a:ext cx="14714479" cy="425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endParaRPr lang="en-US" sz="2400" dirty="0">
              <a:solidFill>
                <a:srgbClr val="000000"/>
              </a:solidFill>
              <a:latin typeface="Montserrat Classic"/>
              <a:cs typeface="Montserrat Classic"/>
            </a:endParaRPr>
          </a:p>
        </p:txBody>
      </p:sp>
      <p:sp>
        <p:nvSpPr>
          <p:cNvPr id="6" name="Freeform 6"/>
          <p:cNvSpPr/>
          <p:nvPr/>
        </p:nvSpPr>
        <p:spPr>
          <a:xfrm rot="1082301">
            <a:off x="-5072607" y="6650746"/>
            <a:ext cx="11928886" cy="8231043"/>
          </a:xfrm>
          <a:custGeom>
            <a:avLst/>
            <a:gdLst/>
            <a:ahLst/>
            <a:cxnLst/>
            <a:rect l="l" t="t" r="r" b="b"/>
            <a:pathLst>
              <a:path w="11928886" h="8231043">
                <a:moveTo>
                  <a:pt x="0" y="0"/>
                </a:moveTo>
                <a:lnTo>
                  <a:pt x="11928886" y="0"/>
                </a:lnTo>
                <a:lnTo>
                  <a:pt x="11928886" y="8231043"/>
                </a:lnTo>
                <a:lnTo>
                  <a:pt x="0" y="82310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CD7C75-5601-969C-A77D-1823815E5ACB}"/>
              </a:ext>
            </a:extLst>
          </p:cNvPr>
          <p:cNvSpPr txBox="1"/>
          <p:nvPr/>
        </p:nvSpPr>
        <p:spPr>
          <a:xfrm>
            <a:off x="1463040" y="811056"/>
            <a:ext cx="153619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     </a:t>
            </a:r>
            <a:r>
              <a:rPr lang="th-TH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ตรวจเยี่ยมการฝึกอบรมเพื่อพัฒนาฝีมือแรงงาน จังหวัดพังงา ข้อสั่งการ ให้กรมพัฒนาฝีมือแรงงานจัดทำโครงการเพื่อขอรับการจัดสรรงบประมาณประจำปีงบประมาณ พ.ศ. 2567 </a:t>
            </a:r>
            <a:r>
              <a:rPr lang="th-TH" sz="4800" dirty="0"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            </a:t>
            </a:r>
            <a:r>
              <a:rPr lang="th-TH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งบกลาง รายการเงินสำรองจ่ายเพื่อกรณีฉุกเฉินหรือจำเป็น เพื่อเป็นค่าใช้จ่ายดำเนินโครงการพัฒนาทักษะฝีมือบุคลากรด้านการท่องเที่ยว โดยมีกลุ่มเป้าหมาย จำนวน 100</a:t>
            </a:r>
            <a:r>
              <a:rPr lang="en-US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,000</a:t>
            </a:r>
            <a:r>
              <a:rPr lang="th-TH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คน                  ทั่วประเทศ งบประมาณ 250</a:t>
            </a:r>
            <a:r>
              <a:rPr lang="en-US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,000,000</a:t>
            </a:r>
            <a:r>
              <a:rPr lang="th-TH" sz="48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บาท และดำเนินการปรับปรุงหลักสูตรการฝึกอบรม                              ให้ตรงตามความต้องการของตลาดแรงงานในจังหวัดพังงา</a:t>
            </a:r>
            <a:endParaRPr lang="en-US" sz="48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55BE77-8F8E-A9C1-E06F-B6529DB520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319" y="6736265"/>
            <a:ext cx="5105400" cy="32643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82C4C0-1016-0C95-8B8E-175C241F43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1300" y="6736265"/>
            <a:ext cx="5105400" cy="3264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DAA2FC-82E6-5151-E142-B0D17A57F6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35706" y="6772880"/>
            <a:ext cx="4897735" cy="32643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09EABC-0C38-B970-D827-455397CFA0E1}"/>
              </a:ext>
            </a:extLst>
          </p:cNvPr>
          <p:cNvSpPr txBox="1"/>
          <p:nvPr/>
        </p:nvSpPr>
        <p:spPr>
          <a:xfrm>
            <a:off x="1124079" y="5996625"/>
            <a:ext cx="88581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นายพิพัฒน์ รัชกิจประการ รัฐมนตรีว่าการกระทรวงแรงงาน และคณะ ลงพื้นที่จังหวัดพังงา</a:t>
            </a:r>
            <a:endParaRPr lang="en-US" sz="2800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64994">
            <a:off x="12511616" y="-3583748"/>
            <a:ext cx="9495369" cy="7717145"/>
          </a:xfrm>
          <a:custGeom>
            <a:avLst/>
            <a:gdLst/>
            <a:ahLst/>
            <a:cxnLst/>
            <a:rect l="l" t="t" r="r" b="b"/>
            <a:pathLst>
              <a:path w="9495369" h="7717145">
                <a:moveTo>
                  <a:pt x="0" y="0"/>
                </a:moveTo>
                <a:lnTo>
                  <a:pt x="9495368" y="0"/>
                </a:lnTo>
                <a:lnTo>
                  <a:pt x="9495368" y="7717145"/>
                </a:lnTo>
                <a:lnTo>
                  <a:pt x="0" y="77171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D5BD8D-26AB-3C52-D859-FEC75282D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3400" y="3638825"/>
            <a:ext cx="4802146" cy="3600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E36806-BC02-28B7-82A1-C5C6D2DE4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3400" y="419100"/>
            <a:ext cx="4802146" cy="30346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7ADBF9B-5CC8-E85E-D653-CF103835E383}"/>
              </a:ext>
            </a:extLst>
          </p:cNvPr>
          <p:cNvSpPr txBox="1"/>
          <p:nvPr/>
        </p:nvSpPr>
        <p:spPr>
          <a:xfrm>
            <a:off x="11735318" y="7621877"/>
            <a:ext cx="61082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นายสุรศักดิ์  พันธ์เจริญวรกุล </a:t>
            </a:r>
          </a:p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รัฐมนตรีช่วยว่าการกระทรวงศึกษาธิการ (รมช.ศธ.)</a:t>
            </a:r>
            <a:endParaRPr lang="en-US" sz="2800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ลงพื้นที่พังงา </a:t>
            </a:r>
            <a:endParaRPr lang="en-US" sz="2800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EFD3AF-8A34-BE51-FB2D-3115C00BD890}"/>
              </a:ext>
            </a:extLst>
          </p:cNvPr>
          <p:cNvSpPr txBox="1"/>
          <p:nvPr/>
        </p:nvSpPr>
        <p:spPr>
          <a:xfrm>
            <a:off x="444479" y="506482"/>
            <a:ext cx="104521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6000" b="1" dirty="0">
                <a:solidFill>
                  <a:srgbClr val="00206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ผลการปฏิบัติราชการของคณะรัฐมนตรี</a:t>
            </a:r>
          </a:p>
          <a:p>
            <a:pPr algn="ctr"/>
            <a:r>
              <a:rPr lang="th-TH" sz="6000" b="1" dirty="0">
                <a:solidFill>
                  <a:srgbClr val="00206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ในพื้นที่กลุ่มจังหวัดภาคใต้ฝั่งอันดามัน </a:t>
            </a:r>
            <a:endParaRPr lang="en-US" sz="6000" b="1" dirty="0">
              <a:solidFill>
                <a:srgbClr val="00206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BB80E2-7758-D7FC-7CAE-0856B75449B5}"/>
              </a:ext>
            </a:extLst>
          </p:cNvPr>
          <p:cNvSpPr txBox="1"/>
          <p:nvPr/>
        </p:nvSpPr>
        <p:spPr>
          <a:xfrm>
            <a:off x="444479" y="2445474"/>
            <a:ext cx="11049000" cy="7593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ติดตามการดำเนินการจัดการศึกษาของสถานศึกษาในจังหวัดพังงา ข้อสั่งการ </a:t>
            </a:r>
            <a:endParaRPr lang="en-US" sz="3600" b="1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</a:t>
            </a: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1) ให้สำนักงานคณะกรรมการการศึกษาขั้นพื้นฐาน  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kern="100" dirty="0"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       </a:t>
            </a: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(1) เร่งดำเนินการสำรวจความต้องการและให้ความช่วยเหลือสถานศึกษาที่ขาดแคลนโรงอาหารในจังหวัดพังงา เพื่อขอรับการสนับสนุนงบประมาณอย่างเร่งด่วน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kern="100" dirty="0"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       </a:t>
            </a: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(2) สำรวจพื้นที่ที่เหมาะสมและเสนอขอรับการจัดสรรงบประมาณในการก่อสร้างแฟลตสำหรับการพักอาศัยของครูในรูปแบบ </a:t>
            </a:r>
            <a:r>
              <a:rPr lang="en-US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Community</a:t>
            </a: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โดยมีครูหลายโรงเรียนมาพักอาศัยอยู่ร่วมกัน เพื่อแก้ไขปัญหาที่พักครู ลดภาระครู เพิ่มขวัญกำลังใจในการทำงาน                  และสร้างคุณภาพชีวิต ความปลอดภัยให้กับเพื่อนครู </a:t>
            </a:r>
            <a:endParaRPr lang="en-US" sz="3600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</a:t>
            </a: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2) ให้สำนักงานคณะกรรมการการอาชีวศึกษาสนับสนุนงบประมาณในการพัฒนาห้องปฏิบัติการและอุปกรณ์ในการจัดการเรียนการสอนสาขาวิชาการท่องเที่ยวและการโรงแรมของสถานศึกษาในจังหวัดพังงา เพื่อให้สอดคล้องกับยุทธศาสตร์การท่องเที่ยวเชิงสุขภาพ 6 จังหวัดอันดามัน (</a:t>
            </a:r>
            <a:r>
              <a:rPr lang="en-US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Andaman Wellness Economic Corridor</a:t>
            </a:r>
            <a:r>
              <a:rPr lang="th-TH" sz="36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)</a:t>
            </a:r>
            <a:endParaRPr lang="en-US" sz="3600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-64994">
            <a:off x="12848453" y="-3363272"/>
            <a:ext cx="9495369" cy="7717145"/>
          </a:xfrm>
          <a:custGeom>
            <a:avLst/>
            <a:gdLst/>
            <a:ahLst/>
            <a:cxnLst/>
            <a:rect l="l" t="t" r="r" b="b"/>
            <a:pathLst>
              <a:path w="9495369" h="7717145">
                <a:moveTo>
                  <a:pt x="0" y="0"/>
                </a:moveTo>
                <a:lnTo>
                  <a:pt x="9495368" y="0"/>
                </a:lnTo>
                <a:lnTo>
                  <a:pt x="9495368" y="7717145"/>
                </a:lnTo>
                <a:lnTo>
                  <a:pt x="0" y="77171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91862" y="1066800"/>
            <a:ext cx="1206711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53"/>
              </a:lnSpc>
            </a:pPr>
            <a:endParaRPr lang="en-US" sz="2280" dirty="0">
              <a:solidFill>
                <a:srgbClr val="004AAD"/>
              </a:solidFill>
              <a:latin typeface="Montserrat Classic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1862" y="3241929"/>
            <a:ext cx="9909719" cy="1096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</a:pPr>
            <a:endParaRPr lang="en-US" sz="1800" dirty="0">
              <a:solidFill>
                <a:srgbClr val="2E2E2E"/>
              </a:solidFill>
              <a:latin typeface="Montserrat Classic"/>
              <a:cs typeface="Montserrat Classic"/>
            </a:endParaRPr>
          </a:p>
          <a:p>
            <a:pPr>
              <a:lnSpc>
                <a:spcPts val="2880"/>
              </a:lnSpc>
            </a:pPr>
            <a:endParaRPr lang="en-US" sz="1800" dirty="0">
              <a:solidFill>
                <a:srgbClr val="2E2E2E"/>
              </a:solidFill>
              <a:latin typeface="Montserrat Classic"/>
              <a:cs typeface="Montserrat Classic"/>
            </a:endParaRPr>
          </a:p>
          <a:p>
            <a:pPr>
              <a:lnSpc>
                <a:spcPts val="3200"/>
              </a:lnSpc>
            </a:pPr>
            <a:endParaRPr lang="en-US" sz="1800" dirty="0">
              <a:solidFill>
                <a:srgbClr val="2E2E2E"/>
              </a:solidFill>
              <a:latin typeface="Montserrat Classic"/>
              <a:cs typeface="Montserrat Classic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EEE0B7-E787-0ED7-F657-0CDCE268F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6006129"/>
            <a:ext cx="5249527" cy="35008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DD5D14-2B62-493C-FC13-E28C010BF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236" y="6006129"/>
            <a:ext cx="5249527" cy="3633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4BE071-D9E9-5119-5039-CABF34EAAD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8510" y="6072872"/>
            <a:ext cx="5249527" cy="349968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476144-E86D-552F-BC12-19A384053FA5}"/>
              </a:ext>
            </a:extLst>
          </p:cNvPr>
          <p:cNvSpPr txBox="1"/>
          <p:nvPr/>
        </p:nvSpPr>
        <p:spPr>
          <a:xfrm>
            <a:off x="508848" y="9673267"/>
            <a:ext cx="164741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8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รัฐมนตรีว่าการกระทรวงสาธารณสุข ลงพื้นที่ตรวจเยี่ยม ติดตาม เสริมพลังเพื่อสร้างขวัญกำลังใจแก่บุคลากรสาธารณสุขที่ปฏิบัติงาน ณ โรงพยาบาลเกาะยาวชัย</a:t>
            </a:r>
            <a:r>
              <a:rPr lang="th-TH" sz="28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พัฒน์</a:t>
            </a:r>
            <a:endParaRPr lang="en-US" sz="28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CA7053-A1C0-591C-48E3-E1804ABD1760}"/>
              </a:ext>
            </a:extLst>
          </p:cNvPr>
          <p:cNvSpPr txBox="1"/>
          <p:nvPr/>
        </p:nvSpPr>
        <p:spPr>
          <a:xfrm>
            <a:off x="533400" y="476250"/>
            <a:ext cx="12939650" cy="5968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การลำเลียงผู้ป่วยทางอากาศยาน (</a:t>
            </a:r>
            <a:r>
              <a:rPr lang="en-US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Sky</a:t>
            </a: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en-US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Doctor</a:t>
            </a:r>
            <a:r>
              <a:rPr lang="th-TH" sz="3600" b="1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) พื้นที่อำเภอเกาะยาว (การท่องเที่ยวเชิงสุขภาพ)                      /การดำเนินการบำบัดฟื้นฟูยาเสพติด (ยกระดับคุณภาพชีวิตประชาชน) ข้อสั่งการ </a:t>
            </a:r>
          </a:p>
          <a:p>
            <a:pPr algn="thaiDist">
              <a:lnSpc>
                <a:spcPct val="107000"/>
              </a:lnSpc>
            </a:pP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 (1) ให้สถาบันการแพทย์ฉุกเฉินแห่งชาติดำเนินการเรื่องการลำเลียงผู้ป่วยทางอากาศ (</a:t>
            </a:r>
            <a:r>
              <a:rPr lang="en-US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Sky</a:t>
            </a: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en-US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Doctor</a:t>
            </a: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)                 โดยดำเนินการกระจายสิทธิประโยชน์การเข้าถึงทุกกองทุนให้ครอบคลุม และกำหนดเงื่อนไขข้อบ่งชี้                  การบริการของการดำเนินการลำเลียงผู้ป่วยทางอากาศ (</a:t>
            </a:r>
            <a:r>
              <a:rPr lang="en-US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Sky</a:t>
            </a: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en-US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Doctor</a:t>
            </a: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) กับค่าใช้จ่ายของทุกกองทุน                     ให้ชัดเจน </a:t>
            </a:r>
          </a:p>
          <a:p>
            <a:pPr algn="thaiDist">
              <a:lnSpc>
                <a:spcPct val="107000"/>
              </a:lnSpc>
            </a:pPr>
            <a:r>
              <a:rPr lang="th-TH" sz="3500" kern="100" dirty="0"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      </a:t>
            </a:r>
            <a:r>
              <a:rPr lang="th-TH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(2) ให้สำนักงานปลัดกระทรวงสาธารณสุข พิจารณายกระดับหรือเพิ่มศักยภาพหน่วยบริการในพื้นที่อำเภอเกาะยาว จังหวัดพังงา โดยให้พิจารณาความเหมาะสมกับภูมิประเทศและบริบทของพื้นที่ที่มีประชากรน้อยกว่าเงื่อนไขที่กำหนดให้สามารถจัดหน่วยปฐมภูมิตามพระราชบัญญัติระบบสุขภาพปฐมภูมิ พ.ศ. 2562 ได้</a:t>
            </a:r>
            <a:endParaRPr lang="en-US" sz="3500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5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58915" y="-65847"/>
            <a:ext cx="2933574" cy="10359330"/>
            <a:chOff x="0" y="0"/>
            <a:chExt cx="772629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2629" cy="2976105"/>
            </a:xfrm>
            <a:custGeom>
              <a:avLst/>
              <a:gdLst/>
              <a:ahLst/>
              <a:cxnLst/>
              <a:rect l="l" t="t" r="r" b="b"/>
              <a:pathLst>
                <a:path w="772629" h="2976105">
                  <a:moveTo>
                    <a:pt x="0" y="0"/>
                  </a:moveTo>
                  <a:lnTo>
                    <a:pt x="772629" y="0"/>
                  </a:lnTo>
                  <a:lnTo>
                    <a:pt x="772629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2BB4D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772629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184346" y="821025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17273" y="0"/>
            <a:ext cx="3086100" cy="10287000"/>
            <a:chOff x="0" y="0"/>
            <a:chExt cx="812800" cy="29761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2BB4D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18551" y="4215389"/>
            <a:ext cx="110236" cy="2818996"/>
            <a:chOff x="0" y="0"/>
            <a:chExt cx="26312" cy="6728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579731" y="7243820"/>
            <a:ext cx="9727319" cy="3106962"/>
          </a:xfrm>
          <a:custGeom>
            <a:avLst/>
            <a:gdLst/>
            <a:ahLst/>
            <a:cxnLst/>
            <a:rect l="l" t="t" r="r" b="b"/>
            <a:pathLst>
              <a:path w="9727319" h="3106962">
                <a:moveTo>
                  <a:pt x="0" y="0"/>
                </a:moveTo>
                <a:lnTo>
                  <a:pt x="9727319" y="0"/>
                </a:lnTo>
                <a:lnTo>
                  <a:pt x="9727319" y="3106962"/>
                </a:lnTo>
                <a:lnTo>
                  <a:pt x="0" y="31069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 rot="-5400000">
            <a:off x="9063009" y="7004622"/>
            <a:ext cx="90743" cy="2320514"/>
            <a:chOff x="0" y="0"/>
            <a:chExt cx="26312" cy="6728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205553" y="693648"/>
            <a:ext cx="1876894" cy="1876894"/>
          </a:xfrm>
          <a:custGeom>
            <a:avLst/>
            <a:gdLst/>
            <a:ahLst/>
            <a:cxnLst/>
            <a:rect l="l" t="t" r="r" b="b"/>
            <a:pathLst>
              <a:path w="1876894" h="1876894">
                <a:moveTo>
                  <a:pt x="0" y="0"/>
                </a:moveTo>
                <a:lnTo>
                  <a:pt x="1876895" y="0"/>
                </a:lnTo>
                <a:lnTo>
                  <a:pt x="1876895" y="1876894"/>
                </a:lnTo>
                <a:lnTo>
                  <a:pt x="0" y="18768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459323" y="3043180"/>
            <a:ext cx="11369353" cy="4462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76"/>
              </a:lnSpc>
            </a:pPr>
            <a:r>
              <a:rPr lang="th-TH" sz="6600" b="1" dirty="0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ผลการประชุมบูรณาการร่วมภาครัฐและเอกชนเพื่อพัฒนากลุ่มจังหวัดภาคใต้ฝั่งอันดามัน </a:t>
            </a:r>
          </a:p>
          <a:p>
            <a:pPr algn="ctr">
              <a:lnSpc>
                <a:spcPts val="8776"/>
              </a:lnSpc>
            </a:pPr>
            <a:r>
              <a:rPr lang="th-TH" sz="6600" b="1" dirty="0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(ระนอง ภูเก็ต กระบี่ ตรัง พังงา และสตูล) </a:t>
            </a:r>
          </a:p>
          <a:p>
            <a:pPr algn="ctr">
              <a:lnSpc>
                <a:spcPts val="8776"/>
              </a:lnSpc>
            </a:pPr>
            <a:r>
              <a:rPr lang="th-TH" sz="6600" b="1" dirty="0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เมื่อวันจันทร์ที่ 22 มกราคม 2567</a:t>
            </a:r>
            <a:endParaRPr lang="en-US" sz="6600" b="1" dirty="0">
              <a:solidFill>
                <a:srgbClr val="004AAD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261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4112">
            <a:off x="13865177" y="-1405084"/>
            <a:ext cx="7085118" cy="5697560"/>
          </a:xfrm>
          <a:custGeom>
            <a:avLst/>
            <a:gdLst/>
            <a:ahLst/>
            <a:cxnLst/>
            <a:rect l="l" t="t" r="r" b="b"/>
            <a:pathLst>
              <a:path w="9495369" h="7717145">
                <a:moveTo>
                  <a:pt x="0" y="0"/>
                </a:moveTo>
                <a:lnTo>
                  <a:pt x="9495369" y="0"/>
                </a:lnTo>
                <a:lnTo>
                  <a:pt x="9495369" y="7717145"/>
                </a:lnTo>
                <a:lnTo>
                  <a:pt x="0" y="77171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90642" y="964406"/>
            <a:ext cx="15252118" cy="740438"/>
            <a:chOff x="0" y="-85725"/>
            <a:chExt cx="20336158" cy="987251"/>
          </a:xfrm>
        </p:grpSpPr>
        <p:sp>
          <p:nvSpPr>
            <p:cNvPr id="4" name="TextBox 4"/>
            <p:cNvSpPr txBox="1"/>
            <p:nvPr/>
          </p:nvSpPr>
          <p:spPr>
            <a:xfrm>
              <a:off x="0" y="178083"/>
              <a:ext cx="20336158" cy="686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39"/>
                </a:lnSpc>
              </a:pPr>
              <a:endParaRPr lang="en-US" sz="2899" dirty="0">
                <a:solidFill>
                  <a:srgbClr val="2E2E2E"/>
                </a:solidFill>
                <a:latin typeface="Montserrat Classic Bold"/>
                <a:cs typeface="Montserrat Classic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90134" y="-85725"/>
              <a:ext cx="1751615" cy="9872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  <a:spcBef>
                  <a:spcPct val="0"/>
                </a:spcBef>
              </a:pPr>
              <a:r>
                <a:rPr lang="en-US" sz="4499" dirty="0">
                  <a:solidFill>
                    <a:srgbClr val="2E2E2E"/>
                  </a:solidFill>
                  <a:latin typeface="Montserrat Classic Bold"/>
                  <a:cs typeface="Montserrat Classic Bold"/>
                </a:rPr>
                <a:t>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8788436" y="787436"/>
            <a:ext cx="711127" cy="18288000"/>
            <a:chOff x="0" y="0"/>
            <a:chExt cx="187293" cy="48165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293" cy="4816592"/>
            </a:xfrm>
            <a:custGeom>
              <a:avLst/>
              <a:gdLst/>
              <a:ahLst/>
              <a:cxnLst/>
              <a:rect l="l" t="t" r="r" b="b"/>
              <a:pathLst>
                <a:path w="187293" h="4816592">
                  <a:moveTo>
                    <a:pt x="0" y="0"/>
                  </a:moveTo>
                  <a:lnTo>
                    <a:pt x="187293" y="0"/>
                  </a:lnTo>
                  <a:lnTo>
                    <a:pt x="18729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87293" cy="4835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9898647" y="8733519"/>
            <a:ext cx="9727319" cy="3106962"/>
          </a:xfrm>
          <a:custGeom>
            <a:avLst/>
            <a:gdLst/>
            <a:ahLst/>
            <a:cxnLst/>
            <a:rect l="l" t="t" r="r" b="b"/>
            <a:pathLst>
              <a:path w="9727319" h="3106962">
                <a:moveTo>
                  <a:pt x="0" y="0"/>
                </a:moveTo>
                <a:lnTo>
                  <a:pt x="9727319" y="0"/>
                </a:lnTo>
                <a:lnTo>
                  <a:pt x="9727319" y="3106962"/>
                </a:lnTo>
                <a:lnTo>
                  <a:pt x="0" y="3106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A5024D-B6C1-40D4-8218-DD68CEA708AF}"/>
              </a:ext>
            </a:extLst>
          </p:cNvPr>
          <p:cNvSpPr txBox="1"/>
          <p:nvPr/>
        </p:nvSpPr>
        <p:spPr>
          <a:xfrm>
            <a:off x="690642" y="518495"/>
            <a:ext cx="149303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6000" b="1" dirty="0">
                <a:solidFill>
                  <a:srgbClr val="00206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ผลการประชุมบูรณาการร่วมภาครัฐและเอกชนเพื่อพัฒนากลุ่มจังหวัดภาคใต้ฝั่งอันดามัน </a:t>
            </a:r>
          </a:p>
          <a:p>
            <a:r>
              <a:rPr lang="th-TH" sz="6000" b="1" dirty="0">
                <a:solidFill>
                  <a:srgbClr val="00206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(ระนอง ภูเก็ต กระบี่ ตรัง พังงา และสตูล) </a:t>
            </a:r>
          </a:p>
          <a:p>
            <a:r>
              <a:rPr lang="th-TH" sz="6000" b="1" dirty="0">
                <a:solidFill>
                  <a:srgbClr val="00206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เมื่อวันจันทร์ที่ 22 มกราคม 2567</a:t>
            </a:r>
            <a:endParaRPr lang="en-US" sz="6000" b="1" dirty="0">
              <a:solidFill>
                <a:srgbClr val="00206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01EC1D-1857-8971-58BB-076DBE073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2600" y="4725323"/>
            <a:ext cx="6913821" cy="34212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5F6E7F-DF3B-3C75-709C-E45B833BC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725323"/>
            <a:ext cx="6275398" cy="4187782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0241335" y="8370060"/>
            <a:ext cx="5176349" cy="1037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4000" dirty="0" err="1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นายสุพจน์</a:t>
            </a:r>
            <a:r>
              <a:rPr lang="en-US" sz="4000" dirty="0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r>
              <a:rPr lang="en-US" sz="4000" dirty="0" err="1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รอดเรือง</a:t>
            </a:r>
            <a:r>
              <a:rPr lang="en-US" sz="4000" dirty="0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ณ </a:t>
            </a:r>
            <a:r>
              <a:rPr lang="en-US" sz="4000" dirty="0" err="1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หนองคาย</a:t>
            </a:r>
            <a:endParaRPr lang="en-US" sz="4000" dirty="0">
              <a:solidFill>
                <a:srgbClr val="004AAD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>
              <a:lnSpc>
                <a:spcPts val="3999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004AAD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ผู้ว่าราชการจังหวัดพังงา</a:t>
            </a:r>
            <a:endParaRPr lang="en-US" sz="4000" dirty="0">
              <a:solidFill>
                <a:srgbClr val="004AAD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7322E8-6F9F-4702-4D27-D9027694E4E5}"/>
              </a:ext>
            </a:extLst>
          </p:cNvPr>
          <p:cNvSpPr txBox="1"/>
          <p:nvPr/>
        </p:nvSpPr>
        <p:spPr>
          <a:xfrm>
            <a:off x="762000" y="419100"/>
            <a:ext cx="16764000" cy="10386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thaiDist">
              <a:lnSpc>
                <a:spcPct val="107000"/>
              </a:lnSpc>
            </a:pPr>
            <a:r>
              <a:rPr lang="th-TH" sz="40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จากการประชุมบูรณาการร่วมภาครัฐและเอกชนเพื่อพัฒนากลุ่มจังหวัดภาคใต้ฝั่งอันดามัน (ระนอง ภูเก็ต กระบี่ ตรัง พังงา และสตูล) เมื่อวันที่ 22 มกราคม 2567 เวลา 14.15 น. ณ ห้องประชุมรัตนรังสรรค์ ชั้น 5 ศาลากลางจังหวัดระนอง                   โดยมีนายปรานปรีย์ </a:t>
            </a:r>
            <a:r>
              <a:rPr lang="th-TH" sz="4000" dirty="0" err="1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พหิทธานุ</a:t>
            </a:r>
            <a:r>
              <a:rPr lang="th-TH" sz="40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กร รองนายกรัฐมนตรี เป็นประธานการประชุม โดยที่ประชุมได้มีมติเห็นชอบข้อเสนอแผนงานโครงการ เพื่อเสนอเข้า ครม. อนุมัติงบกลาง จำนวน 4 โครงการ ดังนี้</a:t>
            </a:r>
            <a:endParaRPr lang="en-US" sz="40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indent="457200" algn="thaiDist">
              <a:lnSpc>
                <a:spcPct val="107000"/>
              </a:lnSpc>
            </a:pPr>
            <a:r>
              <a:rPr lang="th-TH" sz="3500" b="1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1. โครงที่มีความจำเป็นเร่งด่วน ที่ดำเนินการแล้วเสร็จภายใน 1 ปี จำนวน 2 โครงการ คือ </a:t>
            </a:r>
            <a:endParaRPr lang="en-US" sz="3500" b="1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/>
            <a:r>
              <a:rPr lang="th-TH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          </a:t>
            </a:r>
            <a:r>
              <a:rPr lang="th-TH" sz="3500" spc="-8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(1) โครงการท่าเทียบเรืออัจฉริยะจังหวัดพังงา (</a:t>
            </a:r>
            <a:r>
              <a:rPr lang="en-US" sz="3500" spc="-8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Phang Nga Smart Pier)</a:t>
            </a:r>
            <a:r>
              <a:rPr lang="th-TH" sz="3500" spc="-8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งบประมาณ 42,500,000 บาท</a:t>
            </a:r>
            <a:r>
              <a:rPr lang="th-TH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(สี่สิบสองล้านห้าแสนบาทถ้วน)</a:t>
            </a:r>
            <a:endParaRPr lang="en-US" sz="3500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algn="thaiDist"/>
            <a:r>
              <a:rPr lang="th-TH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          (2) โครงการติดตั้งระบบดับเพลิง (</a:t>
            </a:r>
            <a:r>
              <a:rPr lang="en-US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Fire</a:t>
            </a:r>
            <a:r>
              <a:rPr lang="th-TH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</a:t>
            </a:r>
            <a:r>
              <a:rPr lang="en-US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Pump)</a:t>
            </a:r>
            <a:r>
              <a:rPr lang="th-TH" sz="35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พร้อมระบบท่อน้ำดับเพลิงและตู้อุปกรณ์ดับเพลิง</a:t>
            </a:r>
            <a:r>
              <a:rPr lang="th-TH" sz="3500" spc="-6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เพื่อสร้างความปลอดภัยแก่ชุมชน                   และนักท่องเที่ยว งบประมาณ 7,500,000 บาท (เจ็ดล้านห้าแสนบาทถ้วน)</a:t>
            </a:r>
            <a:endParaRPr lang="en-US" sz="3500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indent="457200" algn="thaiDist"/>
            <a:r>
              <a:rPr lang="th-TH" sz="3500" b="1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2. โครงการที่เร่งรัดผลักดัน จำนวน 10 โครงการ โดยจังหวัดพังงา ได้รับการสนับสนุนงบประมาณ จำนวน 1 โครงการ คือ โครงการก่อสร้างปรับปรุงท่าเรือมา</a:t>
            </a:r>
            <a:r>
              <a:rPr lang="th-TH" sz="3500" b="1" dirty="0" err="1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เนาะห์</a:t>
            </a:r>
            <a:r>
              <a:rPr lang="th-TH" sz="3500" b="1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+ ช่องหลาด อำเภอเกาะยาว จังหวัดพังงา งบประมาณ 175,000,000 บาท (หนึ่งร้อยเจ็ดสิบห้าล้านบาทถ้วน)</a:t>
            </a:r>
            <a:endParaRPr lang="en-US" sz="3500" b="1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indent="457200" algn="thaiDist"/>
            <a:r>
              <a:rPr lang="th-TH" sz="3500" b="1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3. โครงการที่เร่งรัดผลักดันผ่านกลุ่มจังหวัดภาคใต้ฝั่งอันดามัน จำนวน 4 โครงการ โดยจังหวัดพังงาได้รับการสนับสนุนงบประมาณ                        </a:t>
            </a:r>
            <a:r>
              <a:rPr lang="th-TH" sz="3500" b="1" spc="-2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จำนวน 1 โครงการ คือ โครงการปรับปรุงและยกระดับโครงสร้างพื้นฐานถนนท่องเที่ยวชุมชนเกาะยาวใหญ่ งบประมาณ 55,000,000 บาท </a:t>
            </a:r>
            <a:r>
              <a:rPr lang="th-TH" sz="3500" b="1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(ห้าสิบห้าล้านบาทถ้วน)</a:t>
            </a:r>
            <a:endParaRPr lang="en-US" sz="3500" b="1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indent="457200" algn="thaiDist"/>
            <a:r>
              <a:rPr lang="th-TH" sz="36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รวมงบประมาณที่จะนำเข้าเสนอ ครม. พิจารณาให้ความเห็นชอบ จำนวน 280,000,000 บาท (สองร้อยแปดสิบล้านบาทถ้วน) </a:t>
            </a:r>
            <a:endParaRPr lang="en-US" sz="3600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indent="457200" algn="thaiDist"/>
            <a:r>
              <a:rPr lang="th-TH" sz="3600" spc="-5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ทั้งนี้ สำหรับโครงการที่ยังไม่ได้รับการสนับสนุนงบกลาง จะบรรจุเข้าในแผนพัฒนาจังหวัดพังงา</a:t>
            </a:r>
            <a:r>
              <a:rPr lang="th-TH" sz="36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Times New Roman" panose="02020603050405020304" pitchFamily="18" charset="0"/>
                <a:cs typeface="TH SarabunIT๙" panose="020B0500040200020003" pitchFamily="34" charset="-34"/>
              </a:rPr>
              <a:t> เพื่อจัดตั้งงบประมาณในปีถัดไป</a:t>
            </a:r>
            <a:endParaRPr lang="en-US" sz="3600" dirty="0">
              <a:effectLst/>
              <a:latin typeface="TH SarabunIT๙" panose="020B0500040200020003" pitchFamily="34" charset="-34"/>
              <a:ea typeface="Times New Roman" panose="02020603050405020304" pitchFamily="18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</a:pPr>
            <a:r>
              <a:rPr lang="th-TH" sz="36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 </a:t>
            </a:r>
            <a:endParaRPr lang="en-US" sz="36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en-US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50231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49C7A2-2FC8-74A0-B6D5-E47D652AC0BD}"/>
              </a:ext>
            </a:extLst>
          </p:cNvPr>
          <p:cNvSpPr txBox="1"/>
          <p:nvPr/>
        </p:nvSpPr>
        <p:spPr>
          <a:xfrm>
            <a:off x="533400" y="647700"/>
            <a:ext cx="17145000" cy="877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6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H SarabunIT๙" panose="020B0500040200020003" pitchFamily="34" charset="-34"/>
              </a:rPr>
              <a:t>มติที่ประชุม : </a:t>
            </a: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en-US" sz="40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	</a:t>
            </a:r>
            <a:r>
              <a:rPr lang="en-US" sz="48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1</a:t>
            </a:r>
            <a:r>
              <a:rPr lang="th-TH" sz="48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. เห็นชอบในหลักการของโครงการ 6 โครงการ กรอบวงเงิน </a:t>
            </a:r>
            <a:r>
              <a:rPr lang="en-US" sz="48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272,099,000</a:t>
            </a:r>
            <a:r>
              <a:rPr lang="th-TH" sz="48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 บาท โดยให้ ใช้จ่ายจากงบประมาณรายจ่ายประจำปีงบประมาณ พ.ศ. 2566 ไปพลางก่อน งบกลาง รายการเงินสำรองจ่ายเพื่อกรณีฉุกเฉินหรือจำเป็น และให้หน่วยงานเจ้าของโครงการเร่งจัดทำข้อเสนอ โดยพิจารณา                       ความเหมาะสม ความคุ้มค่า และผลประโยชน์ ที่คาดว่าจะได้รับจากการใช้จ่ายงบประมาณ                         อย่างรอบคอบ รวมทั้งปฏิบัติตามเงื่อนไข และขั้นตอนของกฎหมายและระเบียบ ที่เกี่ยวข้องเพื่อเสนอขอรับการจัดสรรงบประมาณจากสำนักงบประมาณตามขั้นตอนต่อไป</a:t>
            </a:r>
            <a:endParaRPr lang="en-US" sz="3600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th-TH" sz="48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TH SarabunIT๙" panose="020B0500040200020003" pitchFamily="34" charset="-34"/>
              </a:rPr>
              <a:t>	2. มอบหมายให้ สศช. ประสานหน่วยงานที่เกี่ยวข้องรับไปพิจารณาโครงการในส่วนที่เหลือบรรจุไว้ในแผนการปฏิบัติราชการประจำปีของหน่วยงานที่เกี่ยวข้องเพื่อขอรับการจัดสรรงบประมาณ ตามขั้นตอนต่อไป</a:t>
            </a:r>
            <a:endParaRPr lang="en-US" sz="3600" kern="100" dirty="0">
              <a:effectLst/>
              <a:latin typeface="TH SarabunIT๙" panose="020B0500040200020003" pitchFamily="34" charset="-34"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>
              <a:lnSpc>
                <a:spcPct val="107000"/>
              </a:lnSpc>
              <a:spcAft>
                <a:spcPts val="800"/>
              </a:spcAft>
            </a:pPr>
            <a:r>
              <a:rPr lang="en-US" sz="4000" kern="100" dirty="0">
                <a:effectLst/>
                <a:latin typeface="TH SarabunIT๙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54045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64043">
            <a:off x="-4052117" y="-737535"/>
            <a:ext cx="11511802" cy="11511802"/>
          </a:xfrm>
          <a:custGeom>
            <a:avLst/>
            <a:gdLst/>
            <a:ahLst/>
            <a:cxnLst/>
            <a:rect l="l" t="t" r="r" b="b"/>
            <a:pathLst>
              <a:path w="11511802" h="11511802">
                <a:moveTo>
                  <a:pt x="0" y="0"/>
                </a:moveTo>
                <a:lnTo>
                  <a:pt x="11511802" y="0"/>
                </a:lnTo>
                <a:lnTo>
                  <a:pt x="11511802" y="11511802"/>
                </a:lnTo>
                <a:lnTo>
                  <a:pt x="0" y="11511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284008">
            <a:off x="12761683" y="7147182"/>
            <a:ext cx="4789367" cy="7690070"/>
          </a:xfrm>
          <a:custGeom>
            <a:avLst/>
            <a:gdLst/>
            <a:ahLst/>
            <a:cxnLst/>
            <a:rect l="l" t="t" r="r" b="b"/>
            <a:pathLst>
              <a:path w="4789367" h="7690070">
                <a:moveTo>
                  <a:pt x="0" y="0"/>
                </a:moveTo>
                <a:lnTo>
                  <a:pt x="4789367" y="0"/>
                </a:lnTo>
                <a:lnTo>
                  <a:pt x="4789367" y="7690070"/>
                </a:lnTo>
                <a:lnTo>
                  <a:pt x="0" y="7690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814730" y="5305425"/>
            <a:ext cx="6895802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000"/>
              </a:lnSpc>
            </a:pPr>
            <a:r>
              <a:rPr lang="en-US" sz="9000">
                <a:solidFill>
                  <a:srgbClr val="004AAD"/>
                </a:solidFill>
                <a:cs typeface="Montserrat Classic Bold"/>
              </a:rPr>
              <a:t>จบการนำเสนอ</a:t>
            </a:r>
          </a:p>
        </p:txBody>
      </p:sp>
      <p:sp>
        <p:nvSpPr>
          <p:cNvPr id="5" name="Freeform 5"/>
          <p:cNvSpPr/>
          <p:nvPr/>
        </p:nvSpPr>
        <p:spPr>
          <a:xfrm rot="1505868">
            <a:off x="9245019" y="-4340343"/>
            <a:ext cx="12580534" cy="8680686"/>
          </a:xfrm>
          <a:custGeom>
            <a:avLst/>
            <a:gdLst/>
            <a:ahLst/>
            <a:cxnLst/>
            <a:rect l="l" t="t" r="r" b="b"/>
            <a:pathLst>
              <a:path w="12580534" h="8680686">
                <a:moveTo>
                  <a:pt x="0" y="0"/>
                </a:moveTo>
                <a:lnTo>
                  <a:pt x="12580534" y="0"/>
                </a:lnTo>
                <a:lnTo>
                  <a:pt x="12580534" y="8680686"/>
                </a:lnTo>
                <a:lnTo>
                  <a:pt x="0" y="86806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626036" y="2043179"/>
            <a:ext cx="2696982" cy="2696982"/>
          </a:xfrm>
          <a:custGeom>
            <a:avLst/>
            <a:gdLst/>
            <a:ahLst/>
            <a:cxnLst/>
            <a:rect l="l" t="t" r="r" b="b"/>
            <a:pathLst>
              <a:path w="2696982" h="2696982">
                <a:moveTo>
                  <a:pt x="0" y="0"/>
                </a:moveTo>
                <a:lnTo>
                  <a:pt x="2696982" y="0"/>
                </a:lnTo>
                <a:lnTo>
                  <a:pt x="2696982" y="2696982"/>
                </a:lnTo>
                <a:lnTo>
                  <a:pt x="0" y="26969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1068</Words>
  <Application>Microsoft Office PowerPoint</Application>
  <PresentationFormat>Custom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TH NiramitIT๙</vt:lpstr>
      <vt:lpstr>Calibri</vt:lpstr>
      <vt:lpstr>Montserrat Classic Bold</vt:lpstr>
      <vt:lpstr>Montserrat Classic</vt:lpstr>
      <vt:lpstr>TH SarabunIT๙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ข้อมูลประเด็นการตรวจราชการสำคัญ</dc:title>
  <dc:creator>DELL</dc:creator>
  <cp:lastModifiedBy>DELL</cp:lastModifiedBy>
  <cp:revision>40</cp:revision>
  <dcterms:created xsi:type="dcterms:W3CDTF">2006-08-16T00:00:00Z</dcterms:created>
  <dcterms:modified xsi:type="dcterms:W3CDTF">2024-01-25T02:01:02Z</dcterms:modified>
  <dc:identifier>DAF6HwaQS6M</dc:identifier>
</cp:coreProperties>
</file>