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Ex1.xml" ContentType="application/vnd.ms-office.chartex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7" r:id="rId2"/>
    <p:sldId id="276" r:id="rId3"/>
    <p:sldId id="294" r:id="rId4"/>
    <p:sldId id="295" r:id="rId5"/>
    <p:sldId id="292" r:id="rId6"/>
    <p:sldId id="268" r:id="rId7"/>
    <p:sldId id="291" r:id="rId8"/>
    <p:sldId id="288" r:id="rId9"/>
    <p:sldId id="256" r:id="rId10"/>
    <p:sldId id="298" r:id="rId11"/>
    <p:sldId id="299" r:id="rId12"/>
    <p:sldId id="273" r:id="rId13"/>
  </p:sldIdLst>
  <p:sldSz cx="9906000" cy="6858000" type="A4"/>
  <p:notesSz cx="9872663" cy="6797675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DE8"/>
    <a:srgbClr val="FA75BD"/>
    <a:srgbClr val="FA74BD"/>
    <a:srgbClr val="BFA6D0"/>
    <a:srgbClr val="548235"/>
    <a:srgbClr val="9ACC99"/>
    <a:srgbClr val="65CAFE"/>
    <a:srgbClr val="A058EA"/>
    <a:srgbClr val="DB23E5"/>
    <a:srgbClr val="FF6C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สไตล์สีปานกลาง 2 - เน้น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301B821-A1FF-4177-AEE7-76D212191A09}" styleName="สไตล์สีปานกลาง 1 - เน้น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สไตล์สีปานกลาง 4 - เน้น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1E4AEA4-8DFA-4A89-87EB-49C32662AFE0}" styleName="สไตล์สีปานกลาง 2 - เน้น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2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3411226966383323E-3"/>
          <c:y val="0"/>
          <c:w val="0.89896860469278894"/>
          <c:h val="0.81809220784885894"/>
        </c:manualLayout>
      </c:layout>
      <c:pie3DChart>
        <c:varyColors val="1"/>
        <c:ser>
          <c:idx val="0"/>
          <c:order val="0"/>
          <c:explosion val="5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2E59-47ED-9E90-AF2C6B604E80}"/>
              </c:ext>
            </c:extLst>
          </c:dPt>
          <c:dPt>
            <c:idx val="1"/>
            <c:bubble3D val="0"/>
            <c:explosion val="14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2E59-47ED-9E90-AF2C6B604E80}"/>
              </c:ext>
            </c:extLst>
          </c:dPt>
          <c:dLbls>
            <c:delete val="1"/>
          </c:dLbls>
          <c:cat>
            <c:strRef>
              <c:f>'Rank 161265 (2)'!$B$7:$B$8</c:f>
              <c:strCache>
                <c:ptCount val="2"/>
                <c:pt idx="0">
                  <c:v> - รายจ่ายประจำ</c:v>
                </c:pt>
                <c:pt idx="1">
                  <c:v> - รายจ่ายลงทุน</c:v>
                </c:pt>
              </c:strCache>
            </c:strRef>
          </c:cat>
          <c:val>
            <c:numRef>
              <c:f>'Rank 161265 (2)'!$C$7:$C$8</c:f>
              <c:numCache>
                <c:formatCode>_-* #,##0.000_-;\-* #,##0.000_-;_-* "-"??_-;_-@_-</c:formatCode>
                <c:ptCount val="2"/>
                <c:pt idx="0">
                  <c:v>614.04600000000005</c:v>
                </c:pt>
                <c:pt idx="1">
                  <c:v>1102.8411553999999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E59-47ED-9E90-AF2C6B604E80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'Rank 161265 (2)'!$B$13:$B$14</cx:f>
        <cx:lvl ptCount="2">
          <cx:pt idx="0"> รายจ่ายประจำ</cx:pt>
          <cx:pt idx="1"> รายจ่ายลงทุน</cx:pt>
        </cx:lvl>
      </cx:strDim>
      <cx:numDim type="size">
        <cx:f>'Rank 161265 (2)'!$C$13:$C$14</cx:f>
        <cx:lvl ptCount="2" formatCode="General">
          <cx:pt idx="0">49.931199999999997</cx:pt>
          <cx:pt idx="1">109.568</cx:pt>
        </cx:lvl>
      </cx:numDim>
    </cx:data>
  </cx:chartData>
  <cx:chart>
    <cx:title pos="t" align="ctr" overlay="0">
      <cx:txPr>
        <a:bodyPr spcFirstLastPara="1" vertOverflow="ellipsis" horzOverflow="overflow" wrap="square" lIns="0" tIns="0" rIns="0" bIns="0" anchor="ctr" anchorCtr="1"/>
        <a:lstStyle/>
        <a:p>
          <a:pPr algn="ctr" rtl="0">
            <a:defRPr/>
          </a:pPr>
          <a:endParaRPr lang="en-US" sz="2128" b="1" i="0" u="none" strike="noStrike" baseline="0" dirty="0">
            <a:solidFill>
              <a:srgbClr val="44546A"/>
            </a:solidFill>
            <a:latin typeface="Calibri" panose="020F0502020204030204"/>
          </a:endParaRPr>
        </a:p>
      </cx:txPr>
    </cx:title>
    <cx:plotArea>
      <cx:plotAreaRegion>
        <cx:series layoutId="sunburst" uniqueId="{871BECAB-FDB7-4803-BB89-797E0BF777C9}">
          <cx:dataLabels pos="ctr"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1600" b="1">
                    <a:solidFill>
                      <a:schemeClr val="tx1"/>
                    </a:solidFill>
                  </a:defRPr>
                </a:pPr>
                <a:endParaRPr lang="en-US" sz="1600" b="1" i="0" u="none" strike="noStrike" baseline="0">
                  <a:solidFill>
                    <a:schemeClr val="tx1"/>
                  </a:solidFill>
                  <a:latin typeface="Calibri" panose="020F0502020204030204"/>
                </a:endParaRPr>
              </a:p>
            </cx:txPr>
            <cx:visibility seriesName="0" categoryName="1" value="0"/>
            <cx:dataLabelHidden idx="0"/>
            <cx:dataLabelHidden idx="1"/>
          </cx:dataLabels>
          <cx:dataId val="0"/>
        </cx:series>
      </cx:plotAreaRegion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85">
  <cs:axisTitle>
    <cs:lnRef idx="0"/>
    <cs:fillRef idx="0"/>
    <cs:effectRef idx="0"/>
    <cs:fontRef idx="minor">
      <a:schemeClr val="tx2"/>
    </cs:fontRef>
    <cs:defRPr sz="1197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/>
  </cs:chartArea>
  <cs:dataLabel>
    <cs:lnRef idx="0"/>
    <cs:fillRef idx="0"/>
    <cs:effectRef idx="0"/>
    <cs:fontRef idx="minor">
      <a:schemeClr val="lt1"/>
    </cs:fontRef>
    <cs:defRPr sz="1197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2"/>
    </cs:fontRef>
    <cs:spPr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  <a:ln>
        <a:solidFill>
          <a:schemeClr val="bg1"/>
        </a:solidFill>
      </a:ln>
    </cs:spPr>
  </cs:dataPoint>
  <cs:dataPoint3D>
    <cs:lnRef idx="0"/>
    <cs:fillRef idx="0">
      <cs:styleClr val="auto"/>
    </cs:fillRef>
    <cs:effectRef idx="0"/>
    <cs:fontRef idx="minor">
      <a:schemeClr val="tx2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2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2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2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15000"/>
            <a:lumOff val="85000"/>
            <a:lumOff val="1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2"/>
    </cs:fontRef>
    <cs:defRPr sz="1197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2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2"/>
    </cs:fontRef>
    <cs:defRPr sz="2128" b="1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154" cy="3414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5592796" y="0"/>
            <a:ext cx="4278154" cy="3414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A4886A-E57F-4631-A6CD-C5DFBFA39FC5}" type="datetimeFigureOut">
              <a:rPr lang="th-TH" smtClean="0"/>
              <a:t>25/01/66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3279775" y="849313"/>
            <a:ext cx="3313113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987267" y="3271382"/>
            <a:ext cx="7898130" cy="267658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6456220"/>
            <a:ext cx="4278154" cy="3414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5592796" y="6456220"/>
            <a:ext cx="4278154" cy="3414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E5901E-820B-4677-B9BB-7CEAC777689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81689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ตัวยึดบันทึกย่อ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endParaRPr lang="en-US" altLang="th-TH" dirty="0"/>
          </a:p>
        </p:txBody>
      </p:sp>
      <p:sp>
        <p:nvSpPr>
          <p:cNvPr id="11268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1pPr>
            <a:lvl2pPr marL="740998" indent="-285003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2pPr>
            <a:lvl3pPr marL="1140003" indent="-2280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3pPr>
            <a:lvl4pPr marL="1596000" indent="-2280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4pPr>
            <a:lvl5pPr marL="2052003" indent="-2280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5pPr>
            <a:lvl6pPr marL="2508003" indent="-22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6pPr>
            <a:lvl7pPr marL="2964001" indent="-22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7pPr>
            <a:lvl8pPr marL="3420004" indent="-22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8pPr>
            <a:lvl9pPr marL="3876003" indent="-22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9pPr>
          </a:lstStyle>
          <a:p>
            <a:fld id="{3123F866-26B6-44AF-9FFD-EAD55E4E5F9F}" type="slidenum">
              <a:rPr lang="en-US" altLang="th-TH" sz="1200">
                <a:solidFill>
                  <a:prstClr val="black"/>
                </a:solidFill>
                <a:latin typeface="Times New Roman" pitchFamily="18" charset="0"/>
              </a:rPr>
              <a:pPr/>
              <a:t>12</a:t>
            </a:fld>
            <a:endParaRPr lang="th-TH" altLang="th-TH" sz="120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789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25/01/66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99456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25/01/66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28079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25/01/66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13943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25/01/66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19909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25/01/66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07619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25/01/66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6296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25/01/66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36703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25/01/66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04060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25/01/66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3436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25/01/66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65107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25/01/66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72076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13376-2CB1-4DA4-B3E7-053A4F01DA1B}" type="datetimeFigureOut">
              <a:rPr lang="th-TH" smtClean="0"/>
              <a:t>25/01/66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43111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14/relationships/chartEx" Target="../charts/chartEx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microsoft.com/office/2007/relationships/hdphoto" Target="../media/hdphoto1.wdp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B64C47-97F5-7FE0-7EE0-0D5118F7E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1875-563A-468F-B220-7D8EA5097E34}" type="slidenum">
              <a:rPr lang="en-US" altLang="th-TH" smtClean="0">
                <a:solidFill>
                  <a:srgbClr val="000000"/>
                </a:solidFill>
              </a:rPr>
              <a:pPr/>
              <a:t>1</a:t>
            </a:fld>
            <a:endParaRPr lang="en-US" altLang="th-TH">
              <a:solidFill>
                <a:srgbClr val="000000"/>
              </a:solidFill>
            </a:endParaRPr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0" y="6245226"/>
            <a:ext cx="9905999" cy="640159"/>
          </a:xfrm>
          <a:prstGeom prst="rect">
            <a:avLst/>
          </a:prstGeom>
          <a:solidFill>
            <a:srgbClr val="D0E6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กล่องข้อความ 13"/>
          <p:cNvSpPr txBox="1"/>
          <p:nvPr/>
        </p:nvSpPr>
        <p:spPr>
          <a:xfrm>
            <a:off x="3244297" y="6226728"/>
            <a:ext cx="45973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211E8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สำนักงานคลังจังหวัดพังงา</a:t>
            </a:r>
          </a:p>
        </p:txBody>
      </p:sp>
      <p:sp>
        <p:nvSpPr>
          <p:cNvPr id="17" name="สี่เหลี่ยมผืนผ้า 16"/>
          <p:cNvSpPr/>
          <p:nvPr/>
        </p:nvSpPr>
        <p:spPr>
          <a:xfrm>
            <a:off x="0" y="-27385"/>
            <a:ext cx="9906000" cy="1653163"/>
          </a:xfrm>
          <a:prstGeom prst="rect">
            <a:avLst/>
          </a:prstGeom>
          <a:solidFill>
            <a:srgbClr val="D0E6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ชื่อเรื่องรอง 2">
            <a:extLst>
              <a:ext uri="{FF2B5EF4-FFF2-40B4-BE49-F238E27FC236}">
                <a16:creationId xmlns:a16="http://schemas.microsoft.com/office/drawing/2014/main" id="{44522B68-16C9-E3F0-51E2-A5B74F5E7430}"/>
              </a:ext>
            </a:extLst>
          </p:cNvPr>
          <p:cNvSpPr txBox="1">
            <a:spLocks/>
          </p:cNvSpPr>
          <p:nvPr/>
        </p:nvSpPr>
        <p:spPr bwMode="auto">
          <a:xfrm>
            <a:off x="1484529" y="72008"/>
            <a:ext cx="8052438" cy="148478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txBody>
          <a:bodyPr anchor="ctr"/>
          <a:lstStyle>
            <a:lvl1pPr marL="273050" indent="-273050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th-TH" altLang="en-US" sz="4000" dirty="0">
                <a:solidFill>
                  <a:srgbClr val="FC18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 panose="020B0604020202020204" pitchFamily="34" charset="0"/>
                <a:cs typeface="Microsoft Sans Serif" panose="020B0604020202020204" pitchFamily="34" charset="0"/>
              </a:rPr>
              <a:t>สรุปผลการเบิกจ่ายและการใช้จ่าย</a:t>
            </a:r>
            <a:br>
              <a:rPr lang="th-TH" altLang="en-US" sz="4000" dirty="0">
                <a:solidFill>
                  <a:srgbClr val="FC18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 panose="020B0604020202020204" pitchFamily="34" charset="0"/>
                <a:cs typeface="Microsoft Sans Serif" panose="020B0604020202020204" pitchFamily="34" charset="0"/>
              </a:rPr>
            </a:br>
            <a:r>
              <a:rPr lang="th-TH" altLang="en-US" sz="4000" dirty="0">
                <a:solidFill>
                  <a:srgbClr val="FC18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 panose="020B0604020202020204" pitchFamily="34" charset="0"/>
                <a:cs typeface="Microsoft Sans Serif" panose="020B0604020202020204" pitchFamily="34" charset="0"/>
              </a:rPr>
              <a:t>เงินงบประมาณจังหวัดพังงา </a:t>
            </a:r>
            <a:endParaRPr lang="en-US" altLang="en-US" sz="4000" dirty="0">
              <a:solidFill>
                <a:srgbClr val="FC183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16" name="แผนผังลำดับงาน: ตัวเชื่อมต่อ 15"/>
          <p:cNvSpPr/>
          <p:nvPr/>
        </p:nvSpPr>
        <p:spPr>
          <a:xfrm>
            <a:off x="597185" y="107390"/>
            <a:ext cx="1377395" cy="137739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rgbClr val="FC183A"/>
              </a:solidFill>
            </a:endParaRPr>
          </a:p>
        </p:txBody>
      </p:sp>
      <p:pic>
        <p:nvPicPr>
          <p:cNvPr id="2052" name="Picture 4" descr="https://www.cgd.go.th/cs/Satellite?blobcol=urldata&amp;blobheadername1=Content-Type&amp;blobheadername2=Content-Disposition&amp;blobheadername3=filename&amp;blobheadervalue1=image/png&amp;blobheadervalue2=inline;+filename=%221/443/LOGO_NavyBlue.png%22&amp;blobheadervalue3=1/443/LOGO_NavyBlue.png&amp;blobkey=id&amp;blobtable=MungoBlobs&amp;blobwhere=1438166357082&amp;ssbinary=tru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000" y="141319"/>
            <a:ext cx="1135763" cy="1309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62A5E720-367A-2037-068F-797D6B0E0A76}"/>
              </a:ext>
            </a:extLst>
          </p:cNvPr>
          <p:cNvGrpSpPr/>
          <p:nvPr/>
        </p:nvGrpSpPr>
        <p:grpSpPr>
          <a:xfrm>
            <a:off x="2466064" y="1993743"/>
            <a:ext cx="4343400" cy="3865020"/>
            <a:chOff x="2986336" y="2012109"/>
            <a:chExt cx="4343400" cy="3865020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DBB94890-C6F7-BB67-89D1-B44EF42FA5A6}"/>
                </a:ext>
              </a:extLst>
            </p:cNvPr>
            <p:cNvGrpSpPr/>
            <p:nvPr/>
          </p:nvGrpSpPr>
          <p:grpSpPr>
            <a:xfrm>
              <a:off x="2986336" y="2617716"/>
              <a:ext cx="4343400" cy="3259413"/>
              <a:chOff x="1074420" y="1725171"/>
              <a:chExt cx="4984480" cy="4082972"/>
            </a:xfrm>
          </p:grpSpPr>
          <p:sp>
            <p:nvSpPr>
              <p:cNvPr id="2" name="Cylinder 1">
                <a:extLst>
                  <a:ext uri="{FF2B5EF4-FFF2-40B4-BE49-F238E27FC236}">
                    <a16:creationId xmlns:a16="http://schemas.microsoft.com/office/drawing/2014/main" id="{33A6AC4B-16D5-8FB6-8ECB-7D51D7C82517}"/>
                  </a:ext>
                </a:extLst>
              </p:cNvPr>
              <p:cNvSpPr/>
              <p:nvPr/>
            </p:nvSpPr>
            <p:spPr>
              <a:xfrm>
                <a:off x="1074420" y="3429000"/>
                <a:ext cx="900160" cy="2366010"/>
              </a:xfrm>
              <a:prstGeom prst="can">
                <a:avLst/>
              </a:prstGeom>
              <a:solidFill>
                <a:srgbClr val="A058EA"/>
              </a:solidFill>
              <a:ln>
                <a:solidFill>
                  <a:srgbClr val="A058E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>
                  <a:solidFill>
                    <a:srgbClr val="913FE3"/>
                  </a:solidFill>
                  <a:highlight>
                    <a:srgbClr val="FFFF00"/>
                  </a:highlight>
                </a:endParaRPr>
              </a:p>
            </p:txBody>
          </p:sp>
          <p:sp>
            <p:nvSpPr>
              <p:cNvPr id="3" name="Cylinder 2">
                <a:extLst>
                  <a:ext uri="{FF2B5EF4-FFF2-40B4-BE49-F238E27FC236}">
                    <a16:creationId xmlns:a16="http://schemas.microsoft.com/office/drawing/2014/main" id="{37A5102D-90EE-9221-A1AC-28B3DBA01284}"/>
                  </a:ext>
                </a:extLst>
              </p:cNvPr>
              <p:cNvSpPr/>
              <p:nvPr/>
            </p:nvSpPr>
            <p:spPr>
              <a:xfrm>
                <a:off x="2095500" y="2274570"/>
                <a:ext cx="900160" cy="3520440"/>
              </a:xfrm>
              <a:prstGeom prst="can">
                <a:avLst/>
              </a:prstGeom>
              <a:solidFill>
                <a:srgbClr val="DB23E5"/>
              </a:solidFill>
              <a:ln>
                <a:solidFill>
                  <a:srgbClr val="DB23E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5" name="Cylinder 4">
                <a:extLst>
                  <a:ext uri="{FF2B5EF4-FFF2-40B4-BE49-F238E27FC236}">
                    <a16:creationId xmlns:a16="http://schemas.microsoft.com/office/drawing/2014/main" id="{2AA1FFCF-09FA-E848-7157-9CE240806C52}"/>
                  </a:ext>
                </a:extLst>
              </p:cNvPr>
              <p:cNvSpPr/>
              <p:nvPr/>
            </p:nvSpPr>
            <p:spPr>
              <a:xfrm>
                <a:off x="3116580" y="2741442"/>
                <a:ext cx="900160" cy="3053567"/>
              </a:xfrm>
              <a:prstGeom prst="can">
                <a:avLst/>
              </a:prstGeom>
              <a:solidFill>
                <a:srgbClr val="9FC8E1"/>
              </a:solidFill>
              <a:ln>
                <a:solidFill>
                  <a:srgbClr val="96BAD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7" name="Cylinder 6">
                <a:extLst>
                  <a:ext uri="{FF2B5EF4-FFF2-40B4-BE49-F238E27FC236}">
                    <a16:creationId xmlns:a16="http://schemas.microsoft.com/office/drawing/2014/main" id="{CD69F051-0E18-C7A8-69DB-92CAE4F715D9}"/>
                  </a:ext>
                </a:extLst>
              </p:cNvPr>
              <p:cNvSpPr/>
              <p:nvPr/>
            </p:nvSpPr>
            <p:spPr>
              <a:xfrm>
                <a:off x="4137660" y="3300456"/>
                <a:ext cx="900160" cy="2494554"/>
              </a:xfrm>
              <a:prstGeom prst="can">
                <a:avLst/>
              </a:prstGeom>
              <a:solidFill>
                <a:srgbClr val="F03E93"/>
              </a:solidFill>
              <a:ln>
                <a:solidFill>
                  <a:srgbClr val="EC358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8" name="Cylinder 7">
                <a:extLst>
                  <a:ext uri="{FF2B5EF4-FFF2-40B4-BE49-F238E27FC236}">
                    <a16:creationId xmlns:a16="http://schemas.microsoft.com/office/drawing/2014/main" id="{32B87E61-2499-AE3E-5F7D-6DE3823EE933}"/>
                  </a:ext>
                </a:extLst>
              </p:cNvPr>
              <p:cNvSpPr/>
              <p:nvPr/>
            </p:nvSpPr>
            <p:spPr>
              <a:xfrm>
                <a:off x="5158740" y="1725171"/>
                <a:ext cx="900160" cy="4082972"/>
              </a:xfrm>
              <a:prstGeom prst="can">
                <a:avLst/>
              </a:prstGeom>
              <a:solidFill>
                <a:srgbClr val="E98E6B"/>
              </a:solidFill>
              <a:ln>
                <a:solidFill>
                  <a:srgbClr val="E98E6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5FA65ECA-A9FD-E777-71EF-FED53AA8F200}"/>
                </a:ext>
              </a:extLst>
            </p:cNvPr>
            <p:cNvGrpSpPr/>
            <p:nvPr/>
          </p:nvGrpSpPr>
          <p:grpSpPr>
            <a:xfrm>
              <a:off x="4056474" y="2012109"/>
              <a:ext cx="3181822" cy="1762664"/>
              <a:chOff x="4056474" y="2012109"/>
              <a:chExt cx="3181822" cy="1762664"/>
            </a:xfrm>
          </p:grpSpPr>
          <p:sp>
            <p:nvSpPr>
              <p:cNvPr id="9" name="Arrow: Right 8">
                <a:extLst>
                  <a:ext uri="{FF2B5EF4-FFF2-40B4-BE49-F238E27FC236}">
                    <a16:creationId xmlns:a16="http://schemas.microsoft.com/office/drawing/2014/main" id="{0DBF582A-86CA-E870-0690-5069922EF9F6}"/>
                  </a:ext>
                </a:extLst>
              </p:cNvPr>
              <p:cNvSpPr/>
              <p:nvPr/>
            </p:nvSpPr>
            <p:spPr>
              <a:xfrm>
                <a:off x="6219071" y="2012109"/>
                <a:ext cx="1019225" cy="575986"/>
              </a:xfrm>
              <a:prstGeom prst="rightArrow">
                <a:avLst>
                  <a:gd name="adj1" fmla="val 38029"/>
                  <a:gd name="adj2" fmla="val 55186"/>
                </a:avLst>
              </a:prstGeom>
              <a:solidFill>
                <a:srgbClr val="FF6CF3"/>
              </a:solidFill>
              <a:ln>
                <a:solidFill>
                  <a:srgbClr val="FF6CF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>
                  <a:solidFill>
                    <a:srgbClr val="E82D82"/>
                  </a:solidFill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36DACDF-5E04-D078-1D52-F2E0C0F3AFD1}"/>
                  </a:ext>
                </a:extLst>
              </p:cNvPr>
              <p:cNvSpPr/>
              <p:nvPr/>
            </p:nvSpPr>
            <p:spPr>
              <a:xfrm>
                <a:off x="6219072" y="2193313"/>
                <a:ext cx="231093" cy="1576723"/>
              </a:xfrm>
              <a:prstGeom prst="rect">
                <a:avLst/>
              </a:prstGeom>
              <a:solidFill>
                <a:srgbClr val="FF6CF3"/>
              </a:solidFill>
              <a:ln>
                <a:solidFill>
                  <a:srgbClr val="FF6CF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88849ACF-0003-C696-396A-37EBE393B7C6}"/>
                  </a:ext>
                </a:extLst>
              </p:cNvPr>
              <p:cNvSpPr/>
              <p:nvPr/>
            </p:nvSpPr>
            <p:spPr>
              <a:xfrm rot="16200000">
                <a:off x="5931498" y="3256105"/>
                <a:ext cx="232583" cy="804753"/>
              </a:xfrm>
              <a:prstGeom prst="rect">
                <a:avLst/>
              </a:prstGeom>
              <a:solidFill>
                <a:srgbClr val="FF6CF3"/>
              </a:solidFill>
              <a:ln>
                <a:solidFill>
                  <a:srgbClr val="FF6CF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BBABE0C1-A140-3727-E6A1-ABF9B54F1717}"/>
                  </a:ext>
                </a:extLst>
              </p:cNvPr>
              <p:cNvSpPr/>
              <p:nvPr/>
            </p:nvSpPr>
            <p:spPr>
              <a:xfrm rot="16200000">
                <a:off x="5195096" y="2651532"/>
                <a:ext cx="235162" cy="1114032"/>
              </a:xfrm>
              <a:prstGeom prst="rect">
                <a:avLst/>
              </a:prstGeom>
              <a:solidFill>
                <a:srgbClr val="FF6CF3"/>
              </a:solidFill>
              <a:ln>
                <a:solidFill>
                  <a:srgbClr val="FF6CF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06883709-BE1E-C433-4BC6-0257096E2AFD}"/>
                  </a:ext>
                </a:extLst>
              </p:cNvPr>
              <p:cNvSpPr/>
              <p:nvPr/>
            </p:nvSpPr>
            <p:spPr>
              <a:xfrm rot="16200000">
                <a:off x="4336436" y="2430394"/>
                <a:ext cx="224462" cy="784386"/>
              </a:xfrm>
              <a:prstGeom prst="rect">
                <a:avLst/>
              </a:prstGeom>
              <a:solidFill>
                <a:srgbClr val="FF6CF3"/>
              </a:solidFill>
              <a:ln>
                <a:solidFill>
                  <a:srgbClr val="FF6CF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01B91A69-F80F-C6AE-1060-022B0A3EB039}"/>
                  </a:ext>
                </a:extLst>
              </p:cNvPr>
              <p:cNvSpPr/>
              <p:nvPr/>
            </p:nvSpPr>
            <p:spPr>
              <a:xfrm>
                <a:off x="4750748" y="2709015"/>
                <a:ext cx="231093" cy="605073"/>
              </a:xfrm>
              <a:prstGeom prst="rect">
                <a:avLst/>
              </a:prstGeom>
              <a:solidFill>
                <a:srgbClr val="FF6CF3"/>
              </a:solidFill>
              <a:ln>
                <a:solidFill>
                  <a:srgbClr val="FF6CF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7536C9EC-5BE9-5F18-EBFD-3CB46CDE7D13}"/>
                  </a:ext>
                </a:extLst>
              </p:cNvPr>
              <p:cNvSpPr/>
              <p:nvPr/>
            </p:nvSpPr>
            <p:spPr>
              <a:xfrm>
                <a:off x="5645414" y="3114564"/>
                <a:ext cx="224279" cy="605073"/>
              </a:xfrm>
              <a:prstGeom prst="rect">
                <a:avLst/>
              </a:prstGeom>
              <a:solidFill>
                <a:srgbClr val="FF6CF3"/>
              </a:solidFill>
              <a:ln>
                <a:solidFill>
                  <a:srgbClr val="FF6CF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00717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D58E37D-5570-1B6C-3515-690011C591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854"/>
            <a:ext cx="9906000" cy="6869854"/>
          </a:xfrm>
          <a:prstGeom prst="rect">
            <a:avLst/>
          </a:prstGeom>
        </p:spPr>
      </p:pic>
      <p:sp>
        <p:nvSpPr>
          <p:cNvPr id="7" name="ตัวแทนเนื้อหา 2"/>
          <p:cNvSpPr>
            <a:spLocks noGrp="1"/>
          </p:cNvSpPr>
          <p:nvPr>
            <p:ph idx="1"/>
          </p:nvPr>
        </p:nvSpPr>
        <p:spPr>
          <a:xfrm>
            <a:off x="4298866" y="368777"/>
            <a:ext cx="5402596" cy="1069777"/>
          </a:xfrm>
          <a:noFill/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th-TH" sz="24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มติคณะรัฐมนตรี เมื่อวันที่ 27 กันยายน 2565 เห็นชอบมาตรการเร่งรัดการเบิกจ่ายงบประมาณและการใช้จ่ายภาครัฐประจำปีงบประมาณ พ.ศ. 2566</a:t>
            </a:r>
            <a:endParaRPr lang="en-US" sz="2400" b="1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8" name="Picture 4" descr="มติคณะรัฐมนตรี ข้อสั่งการนายกรัฐมนตรี และข้อสั่งการกระทรวงมหาดไทย –  gotogether">
            <a:extLst>
              <a:ext uri="{FF2B5EF4-FFF2-40B4-BE49-F238E27FC236}">
                <a16:creationId xmlns:a16="http://schemas.microsoft.com/office/drawing/2014/main" id="{2537BE5C-60FC-323F-F5F8-0ECF16D2D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5223" y="408835"/>
            <a:ext cx="983643" cy="989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D553E912-CA9B-EB60-4AF9-87ADB0DCF75F}"/>
              </a:ext>
            </a:extLst>
          </p:cNvPr>
          <p:cNvSpPr txBox="1"/>
          <p:nvPr/>
        </p:nvSpPr>
        <p:spPr>
          <a:xfrm>
            <a:off x="2128119" y="6348337"/>
            <a:ext cx="74034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th-TH" sz="2200" b="1" dirty="0">
                <a:solidFill>
                  <a:srgbClr val="0F6FC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หนังสือสำนักเลขาธิการคณะรัฐมนตรี </a:t>
            </a:r>
            <a:r>
              <a:rPr lang="th-TH" sz="22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ด่วนที่สุด </a:t>
            </a:r>
            <a:r>
              <a:rPr lang="th-TH" sz="2200" b="1" dirty="0">
                <a:solidFill>
                  <a:srgbClr val="0F6FC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 นร 0505/ว 427 ลงวันที่ 28 กันยายน 2565</a:t>
            </a:r>
            <a:endParaRPr lang="th-TH" sz="2200" dirty="0">
              <a:solidFill>
                <a:srgbClr val="0F6FC6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4DA06A16-C25B-84AA-4837-9A9C8EDC1E43}"/>
              </a:ext>
            </a:extLst>
          </p:cNvPr>
          <p:cNvSpPr/>
          <p:nvPr/>
        </p:nvSpPr>
        <p:spPr>
          <a:xfrm>
            <a:off x="606762" y="1671830"/>
            <a:ext cx="8692476" cy="582179"/>
          </a:xfrm>
          <a:prstGeom prst="rect">
            <a:avLst/>
          </a:prstGeom>
          <a:solidFill>
            <a:srgbClr val="C5E6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เป้าหมายการเบิกจ่ายและใช้จ่าย ประจำปีงบประมาณ พ.ศ. 2566</a:t>
            </a:r>
          </a:p>
        </p:txBody>
      </p:sp>
      <p:sp>
        <p:nvSpPr>
          <p:cNvPr id="3" name="AutoShape 2" descr="https://cdn-icons-png.flaticon.com/512/2702/2702154.png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7260" y="6295348"/>
            <a:ext cx="480859" cy="480859"/>
          </a:xfrm>
          <a:prstGeom prst="rect">
            <a:avLst/>
          </a:prstGeom>
        </p:spPr>
      </p:pic>
      <p:sp>
        <p:nvSpPr>
          <p:cNvPr id="17" name="สี่เหลี่ยมผืนผ้า 16"/>
          <p:cNvSpPr/>
          <p:nvPr/>
        </p:nvSpPr>
        <p:spPr>
          <a:xfrm flipV="1">
            <a:off x="530416" y="3530074"/>
            <a:ext cx="152692" cy="78994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rgbClr val="0F6FC6"/>
              </a:solidFill>
            </a:endParaRP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08A57C99-DC8F-0F2B-C311-AD005123BE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1433484"/>
              </p:ext>
            </p:extLst>
          </p:nvPr>
        </p:nvGraphicFramePr>
        <p:xfrm>
          <a:off x="606764" y="2494752"/>
          <a:ext cx="8692474" cy="3378574"/>
        </p:xfrm>
        <a:graphic>
          <a:graphicData uri="http://schemas.openxmlformats.org/drawingml/2006/table">
            <a:tbl>
              <a:tblPr/>
              <a:tblGrid>
                <a:gridCol w="1241782">
                  <a:extLst>
                    <a:ext uri="{9D8B030D-6E8A-4147-A177-3AD203B41FA5}">
                      <a16:colId xmlns:a16="http://schemas.microsoft.com/office/drawing/2014/main" val="4214298960"/>
                    </a:ext>
                  </a:extLst>
                </a:gridCol>
                <a:gridCol w="1241782">
                  <a:extLst>
                    <a:ext uri="{9D8B030D-6E8A-4147-A177-3AD203B41FA5}">
                      <a16:colId xmlns:a16="http://schemas.microsoft.com/office/drawing/2014/main" val="3311554152"/>
                    </a:ext>
                  </a:extLst>
                </a:gridCol>
                <a:gridCol w="1241782">
                  <a:extLst>
                    <a:ext uri="{9D8B030D-6E8A-4147-A177-3AD203B41FA5}">
                      <a16:colId xmlns:a16="http://schemas.microsoft.com/office/drawing/2014/main" val="1634205036"/>
                    </a:ext>
                  </a:extLst>
                </a:gridCol>
                <a:gridCol w="1241782">
                  <a:extLst>
                    <a:ext uri="{9D8B030D-6E8A-4147-A177-3AD203B41FA5}">
                      <a16:colId xmlns:a16="http://schemas.microsoft.com/office/drawing/2014/main" val="2428095485"/>
                    </a:ext>
                  </a:extLst>
                </a:gridCol>
                <a:gridCol w="1241782">
                  <a:extLst>
                    <a:ext uri="{9D8B030D-6E8A-4147-A177-3AD203B41FA5}">
                      <a16:colId xmlns:a16="http://schemas.microsoft.com/office/drawing/2014/main" val="3532946420"/>
                    </a:ext>
                  </a:extLst>
                </a:gridCol>
                <a:gridCol w="1241782">
                  <a:extLst>
                    <a:ext uri="{9D8B030D-6E8A-4147-A177-3AD203B41FA5}">
                      <a16:colId xmlns:a16="http://schemas.microsoft.com/office/drawing/2014/main" val="2235460694"/>
                    </a:ext>
                  </a:extLst>
                </a:gridCol>
                <a:gridCol w="1241782">
                  <a:extLst>
                    <a:ext uri="{9D8B030D-6E8A-4147-A177-3AD203B41FA5}">
                      <a16:colId xmlns:a16="http://schemas.microsoft.com/office/drawing/2014/main" val="4011925243"/>
                    </a:ext>
                  </a:extLst>
                </a:gridCol>
              </a:tblGrid>
              <a:tr h="56248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ไตรมาส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th-TH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ประจำ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th-TH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ลงทุน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th-TH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ภาพรวม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571577"/>
                  </a:ext>
                </a:extLst>
              </a:tr>
              <a:tr h="566169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i="0" u="none" strike="noStrike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เบิกจ่าย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ใช้จ่าย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เบิกจ่าย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i="0" u="none" strike="noStrike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ใช้จ่าย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เบิกจ่าย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ใช้จ่าย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1913606"/>
                  </a:ext>
                </a:extLst>
              </a:tr>
              <a:tr h="562481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i="0" u="sng" strike="noStrike" dirty="0">
                          <a:solidFill>
                            <a:srgbClr val="0070C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ไตรมาส 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i="0" u="sng" strike="noStrike" dirty="0">
                          <a:solidFill>
                            <a:srgbClr val="0070C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55.00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i="0" u="sng" strike="noStrike" dirty="0">
                          <a:solidFill>
                            <a:srgbClr val="0070C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55.78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i="0" u="sng" strike="noStrike" dirty="0">
                          <a:solidFill>
                            <a:srgbClr val="0070C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39.00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i="0" u="sng" strike="noStrike" dirty="0">
                          <a:solidFill>
                            <a:srgbClr val="0070C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58.15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i="0" u="sng" strike="noStrike" dirty="0">
                          <a:solidFill>
                            <a:srgbClr val="0070C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52.00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i="0" u="sng" strike="noStrike" dirty="0">
                          <a:solidFill>
                            <a:srgbClr val="0070C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56.24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3506994"/>
                  </a:ext>
                </a:extLst>
              </a:tr>
              <a:tr h="562481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i="0" u="none" strike="noStrike" dirty="0">
                          <a:solidFill>
                            <a:srgbClr val="FF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มกราคม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i="0" u="none" strike="noStrike" dirty="0">
                          <a:solidFill>
                            <a:srgbClr val="FF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41.67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i="0" u="none" strike="noStrike" dirty="0">
                          <a:solidFill>
                            <a:srgbClr val="FF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42.15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i="0" u="none" strike="noStrike">
                          <a:solidFill>
                            <a:srgbClr val="FF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25.67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i="0" u="none" strike="noStrike" dirty="0">
                          <a:solidFill>
                            <a:srgbClr val="FF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38.69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i="0" u="none" strike="noStrike">
                          <a:solidFill>
                            <a:srgbClr val="FF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38.67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i="0" u="none" strike="noStrike" dirty="0">
                          <a:solidFill>
                            <a:srgbClr val="FF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41.47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5017189"/>
                  </a:ext>
                </a:extLst>
              </a:tr>
              <a:tr h="562481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i="0" u="none" strike="noStrike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กุมภาพันธ์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48.33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i="0" u="none" strike="noStrike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48.96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i="0" u="none" strike="noStrike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32.33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i="0" u="none" strike="noStrike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48.42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59.67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48.85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416502"/>
                  </a:ext>
                </a:extLst>
              </a:tr>
              <a:tr h="562481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i="0" u="none" strike="noStrike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มีนาคม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i="0" u="none" strike="noStrike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55.00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i="0" u="none" strike="noStrike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55.78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i="0" u="none" strike="noStrike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39.00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i="0" u="none" strike="noStrike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58.15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i="0" u="none" strike="noStrike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52.00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56.24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2674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471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ccountant calculating profit with financial analysis graph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สี่เหลี่ยมผืนผ้า 3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accent1">
              <a:lumMod val="40000"/>
              <a:lumOff val="6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สี่เหลี่ยมผืนผ้ามุมมน 4"/>
          <p:cNvSpPr/>
          <p:nvPr/>
        </p:nvSpPr>
        <p:spPr>
          <a:xfrm>
            <a:off x="514350" y="304387"/>
            <a:ext cx="9030912" cy="12836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132764" y="366224"/>
            <a:ext cx="9905999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700" b="1" dirty="0"/>
              <a:t>ผลการเบิกจ่ายและการใช้จ่ายเงินงบประมาณรายจ่าย</a:t>
            </a:r>
            <a:r>
              <a:rPr lang="th-TH" sz="3700" b="1" dirty="0">
                <a:solidFill>
                  <a:srgbClr val="FF0000"/>
                </a:solidFill>
              </a:rPr>
              <a:t>(ภาพรวม)</a:t>
            </a:r>
          </a:p>
          <a:p>
            <a:pPr algn="ctr"/>
            <a:r>
              <a:rPr lang="th-TH" sz="3500" b="1" dirty="0"/>
              <a:t>ข้อมูล ณ วันที่ 20 มกราคม 2566 </a:t>
            </a: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8129655" y="2697163"/>
            <a:ext cx="1643467" cy="3734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hangingPunct="0"/>
            <a:r>
              <a:rPr lang="th-TH" sz="2000" b="1" dirty="0">
                <a:solidFill>
                  <a:schemeClr val="tx1"/>
                </a:solidFill>
              </a:rPr>
              <a:t>หน่วย </a:t>
            </a:r>
            <a:r>
              <a:rPr lang="en-US" sz="2000" b="1" dirty="0">
                <a:solidFill>
                  <a:schemeClr val="tx1"/>
                </a:solidFill>
              </a:rPr>
              <a:t>: </a:t>
            </a:r>
            <a:r>
              <a:rPr lang="th-TH" sz="2000" b="1" dirty="0">
                <a:solidFill>
                  <a:schemeClr val="tx1"/>
                </a:solidFill>
              </a:rPr>
              <a:t>ล้านบาท</a:t>
            </a:r>
            <a:endParaRPr lang="en-US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13" name="Table 17">
            <a:extLst>
              <a:ext uri="{FF2B5EF4-FFF2-40B4-BE49-F238E27FC236}">
                <a16:creationId xmlns:a16="http://schemas.microsoft.com/office/drawing/2014/main" id="{0DD247F8-2D38-A0E6-5F7B-A329325E3D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2926519"/>
              </p:ext>
            </p:extLst>
          </p:nvPr>
        </p:nvGraphicFramePr>
        <p:xfrm>
          <a:off x="343372" y="3106310"/>
          <a:ext cx="9429750" cy="32262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1108">
                  <a:extLst>
                    <a:ext uri="{9D8B030D-6E8A-4147-A177-3AD203B41FA5}">
                      <a16:colId xmlns:a16="http://schemas.microsoft.com/office/drawing/2014/main" val="2972738464"/>
                    </a:ext>
                  </a:extLst>
                </a:gridCol>
                <a:gridCol w="996442">
                  <a:extLst>
                    <a:ext uri="{9D8B030D-6E8A-4147-A177-3AD203B41FA5}">
                      <a16:colId xmlns:a16="http://schemas.microsoft.com/office/drawing/2014/main" val="549162443"/>
                    </a:ext>
                  </a:extLst>
                </a:gridCol>
                <a:gridCol w="886341">
                  <a:extLst>
                    <a:ext uri="{9D8B030D-6E8A-4147-A177-3AD203B41FA5}">
                      <a16:colId xmlns:a16="http://schemas.microsoft.com/office/drawing/2014/main" val="2474813548"/>
                    </a:ext>
                  </a:extLst>
                </a:gridCol>
                <a:gridCol w="929469">
                  <a:extLst>
                    <a:ext uri="{9D8B030D-6E8A-4147-A177-3AD203B41FA5}">
                      <a16:colId xmlns:a16="http://schemas.microsoft.com/office/drawing/2014/main" val="3208829924"/>
                    </a:ext>
                  </a:extLst>
                </a:gridCol>
                <a:gridCol w="937745">
                  <a:extLst>
                    <a:ext uri="{9D8B030D-6E8A-4147-A177-3AD203B41FA5}">
                      <a16:colId xmlns:a16="http://schemas.microsoft.com/office/drawing/2014/main" val="2287610170"/>
                    </a:ext>
                  </a:extLst>
                </a:gridCol>
                <a:gridCol w="971065">
                  <a:extLst>
                    <a:ext uri="{9D8B030D-6E8A-4147-A177-3AD203B41FA5}">
                      <a16:colId xmlns:a16="http://schemas.microsoft.com/office/drawing/2014/main" val="2503533336"/>
                    </a:ext>
                  </a:extLst>
                </a:gridCol>
                <a:gridCol w="880110">
                  <a:extLst>
                    <a:ext uri="{9D8B030D-6E8A-4147-A177-3AD203B41FA5}">
                      <a16:colId xmlns:a16="http://schemas.microsoft.com/office/drawing/2014/main" val="318679811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1074921213"/>
                    </a:ext>
                  </a:extLst>
                </a:gridCol>
                <a:gridCol w="849254">
                  <a:extLst>
                    <a:ext uri="{9D8B030D-6E8A-4147-A177-3AD203B41FA5}">
                      <a16:colId xmlns:a16="http://schemas.microsoft.com/office/drawing/2014/main" val="677992065"/>
                    </a:ext>
                  </a:extLst>
                </a:gridCol>
                <a:gridCol w="910966">
                  <a:extLst>
                    <a:ext uri="{9D8B030D-6E8A-4147-A177-3AD203B41FA5}">
                      <a16:colId xmlns:a16="http://schemas.microsoft.com/office/drawing/2014/main" val="3036921161"/>
                    </a:ext>
                  </a:extLst>
                </a:gridCol>
              </a:tblGrid>
              <a:tr h="473849">
                <a:tc rowSpan="3">
                  <a:txBody>
                    <a:bodyPr/>
                    <a:lstStyle/>
                    <a:p>
                      <a:pPr algn="ctr"/>
                      <a:endParaRPr lang="th-TH" sz="25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  <a:p>
                      <a:pPr algn="ctr"/>
                      <a:r>
                        <a:rPr lang="th-TH" sz="25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ประเภทรายจ่าย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th-TH" sz="25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จัดสรร</a:t>
                      </a: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5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PO</a:t>
                      </a:r>
                      <a:endParaRPr lang="th-TH" sz="25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th-TH" sz="25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การเบิกจ่าย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th-TH" sz="25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การใช้จ่าย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sz="20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sz="20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623441"/>
                  </a:ext>
                </a:extLst>
              </a:tr>
              <a:tr h="426464"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th-TH" sz="21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เบิกจ่าย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th-TH" sz="21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ร้อยละ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th-TH" sz="21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สูง/ต่ำกว่าเป้าหมาย</a:t>
                      </a:r>
                    </a:p>
                    <a:p>
                      <a:pPr algn="ctr"/>
                      <a:r>
                        <a:rPr lang="th-TH" sz="21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(ม.ค.66)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1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ลำดับ</a:t>
                      </a: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21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ร้อยละ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21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สูง/ต่ำกว่าเป้าหมาย</a:t>
                      </a:r>
                    </a:p>
                    <a:p>
                      <a:pPr algn="ctr" fontAlgn="ctr"/>
                      <a:r>
                        <a:rPr lang="th-TH" sz="21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(ม.ค.66)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1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ลำดับ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0957861"/>
                  </a:ext>
                </a:extLst>
              </a:tr>
              <a:tr h="663388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h-TH" sz="21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ประเทศ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1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ประเทศ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5801123"/>
                  </a:ext>
                </a:extLst>
              </a:tr>
              <a:tr h="520151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500" b="1" u="none" strike="noStrike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ภาพรวม</a:t>
                      </a:r>
                      <a:endParaRPr lang="th-TH" sz="25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500" b="1" u="none" strike="noStrike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  1,894.49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500" b="1" i="0" u="none" strike="noStrike" dirty="0">
                          <a:solidFill>
                            <a:schemeClr val="tx1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441.32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500" b="1" u="none" strike="noStrike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  633.81 </a:t>
                      </a:r>
                      <a:endParaRPr lang="th-TH" sz="25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500" b="1" u="none" strike="noStrike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     33.46 </a:t>
                      </a:r>
                      <a:endParaRPr lang="th-TH" sz="25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500" b="1" u="none" strike="noStrike" dirty="0">
                          <a:solidFill>
                            <a:srgbClr val="FF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-5.21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500" b="1" u="none" strike="noStrike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30</a:t>
                      </a:r>
                      <a:endParaRPr lang="th-TH" sz="25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500" b="1" u="none" strike="noStrike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   56.75</a:t>
                      </a:r>
                      <a:endParaRPr lang="th-TH" sz="25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500" b="1" i="0" u="none" strike="noStrike" dirty="0">
                          <a:solidFill>
                            <a:schemeClr val="accent6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15.28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44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7827056"/>
                  </a:ext>
                </a:extLst>
              </a:tr>
              <a:tr h="628557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500" b="1" u="none" strike="noStrike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ประจำ</a:t>
                      </a:r>
                      <a:endParaRPr lang="th-TH" sz="25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500" b="1" u="none" strike="noStrike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     696.97 </a:t>
                      </a:r>
                      <a:endParaRPr lang="th-TH" sz="25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500" b="1" u="none" strike="noStrike" dirty="0">
                          <a:solidFill>
                            <a:schemeClr val="tx1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    5.43</a:t>
                      </a:r>
                      <a:endParaRPr lang="th-TH" sz="2500" b="1" i="0" u="none" strike="noStrike" dirty="0">
                        <a:solidFill>
                          <a:schemeClr val="tx1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500" b="1" u="none" strike="noStrike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   511.87 </a:t>
                      </a:r>
                      <a:endParaRPr lang="th-TH" sz="25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500" b="1" u="none" strike="noStrike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     73.44</a:t>
                      </a:r>
                      <a:endParaRPr lang="th-TH" sz="25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US" sz="2500" b="1" i="0" u="none" strike="noStrike" dirty="0">
                          <a:solidFill>
                            <a:schemeClr val="accent6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31</a:t>
                      </a:r>
                      <a:r>
                        <a:rPr lang="th-TH" sz="2500" b="1" i="0" u="none" strike="noStrike" dirty="0">
                          <a:solidFill>
                            <a:schemeClr val="accent6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.77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17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500" b="1" u="none" strike="noStrike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   74.22</a:t>
                      </a:r>
                      <a:endParaRPr lang="th-TH" sz="25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500" b="1" i="0" u="none" strike="noStrike" dirty="0">
                          <a:solidFill>
                            <a:schemeClr val="accent6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32.07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18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695250"/>
                  </a:ext>
                </a:extLst>
              </a:tr>
              <a:tr h="513812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500" b="1" u="none" strike="noStrike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ลงทุน</a:t>
                      </a:r>
                      <a:endParaRPr lang="th-TH" sz="25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500" b="1" u="none" strike="noStrike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  1,197.52 </a:t>
                      </a:r>
                      <a:endParaRPr lang="th-TH" sz="25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500" b="1" u="none" strike="noStrike" dirty="0">
                          <a:solidFill>
                            <a:schemeClr val="tx1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 435.89</a:t>
                      </a:r>
                      <a:endParaRPr lang="th-TH" sz="2500" b="1" i="0" u="none" strike="noStrike" dirty="0">
                        <a:solidFill>
                          <a:schemeClr val="tx1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500" b="1" u="none" strike="noStrike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     121.95 </a:t>
                      </a:r>
                      <a:endParaRPr lang="th-TH" sz="25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500" b="1" u="none" strike="noStrike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       10.18 </a:t>
                      </a:r>
                      <a:endParaRPr lang="th-TH" sz="25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500" b="1" u="none" strike="noStrike" dirty="0">
                          <a:solidFill>
                            <a:srgbClr val="FF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-15.49</a:t>
                      </a:r>
                      <a:endParaRPr lang="th-TH" sz="2500" b="1" i="0" u="none" strike="noStrike" dirty="0">
                        <a:solidFill>
                          <a:srgbClr val="FF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46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500" b="1" u="none" strike="noStrike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   46.58</a:t>
                      </a:r>
                      <a:endParaRPr lang="th-TH" sz="25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500" b="1" i="0" u="none" strike="noStrike" dirty="0">
                          <a:solidFill>
                            <a:schemeClr val="accent6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7.89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53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7994509"/>
                  </a:ext>
                </a:extLst>
              </a:tr>
            </a:tbl>
          </a:graphicData>
        </a:graphic>
      </p:graphicFrame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1E9C8A3B-514E-DA93-FA29-835949C6FF4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1968998"/>
              </p:ext>
            </p:extLst>
          </p:nvPr>
        </p:nvGraphicFramePr>
        <p:xfrm>
          <a:off x="132764" y="1297113"/>
          <a:ext cx="3572551" cy="1950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660F545A-634E-CA46-652E-26699DA059BD}"/>
              </a:ext>
            </a:extLst>
          </p:cNvPr>
          <p:cNvSpPr txBox="1"/>
          <p:nvPr/>
        </p:nvSpPr>
        <p:spPr>
          <a:xfrm>
            <a:off x="7408014" y="6332532"/>
            <a:ext cx="243690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500" dirty="0"/>
              <a:t>ที่มา :</a:t>
            </a:r>
            <a:r>
              <a:rPr lang="en-US" sz="1500" dirty="0"/>
              <a:t> MIS : Financial Analytics</a:t>
            </a:r>
            <a:r>
              <a:rPr lang="th-TH" sz="1500" dirty="0"/>
              <a:t>  </a:t>
            </a:r>
          </a:p>
          <a:p>
            <a:r>
              <a:rPr lang="th-TH" sz="1500" dirty="0"/>
              <a:t>ข้อมูล ณ วันที่ 20 มกราคม 2566</a:t>
            </a:r>
            <a:endParaRPr lang="en-US" sz="1500" dirty="0"/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E6CFE803-69B8-C761-86D9-38EAA218D3A4}"/>
              </a:ext>
            </a:extLst>
          </p:cNvPr>
          <p:cNvSpPr/>
          <p:nvPr/>
        </p:nvSpPr>
        <p:spPr>
          <a:xfrm>
            <a:off x="701195" y="1776021"/>
            <a:ext cx="940630" cy="582276"/>
          </a:xfrm>
          <a:prstGeom prst="wedgeRoundRectCallout">
            <a:avLst>
              <a:gd name="adj1" fmla="val -15395"/>
              <a:gd name="adj2" fmla="val 21523"/>
              <a:gd name="adj3" fmla="val 16667"/>
            </a:avLst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170CF8B-F6D9-C24E-1DF4-BBA3EC66CEAE}"/>
              </a:ext>
            </a:extLst>
          </p:cNvPr>
          <p:cNvGrpSpPr/>
          <p:nvPr/>
        </p:nvGrpSpPr>
        <p:grpSpPr>
          <a:xfrm>
            <a:off x="643697" y="1792789"/>
            <a:ext cx="1118001" cy="599604"/>
            <a:chOff x="643697" y="1792789"/>
            <a:chExt cx="1118001" cy="599604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E016EE2-CD5C-5200-26D0-79BC7ED0718C}"/>
                </a:ext>
              </a:extLst>
            </p:cNvPr>
            <p:cNvSpPr txBox="1"/>
            <p:nvPr/>
          </p:nvSpPr>
          <p:spPr>
            <a:xfrm>
              <a:off x="643697" y="1792789"/>
              <a:ext cx="111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1600" b="1" dirty="0"/>
                <a:t>รายจ่ายลงทุน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B799369-5AE6-F702-2919-9080663DF64F}"/>
                </a:ext>
              </a:extLst>
            </p:cNvPr>
            <p:cNvSpPr txBox="1"/>
            <p:nvPr/>
          </p:nvSpPr>
          <p:spPr>
            <a:xfrm>
              <a:off x="791766" y="2084616"/>
              <a:ext cx="78009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63.21%</a:t>
              </a:r>
              <a:endParaRPr lang="th-TH" sz="1400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E53A4B4-9DEA-B71E-60C0-4D842477DF7E}"/>
              </a:ext>
            </a:extLst>
          </p:cNvPr>
          <p:cNvGrpSpPr/>
          <p:nvPr/>
        </p:nvGrpSpPr>
        <p:grpSpPr>
          <a:xfrm>
            <a:off x="3050865" y="1706700"/>
            <a:ext cx="1118001" cy="618018"/>
            <a:chOff x="3050865" y="1706700"/>
            <a:chExt cx="1118001" cy="618018"/>
          </a:xfrm>
        </p:grpSpPr>
        <p:sp>
          <p:nvSpPr>
            <p:cNvPr id="6" name="Speech Bubble: Rectangle with Corners Rounded 5">
              <a:extLst>
                <a:ext uri="{FF2B5EF4-FFF2-40B4-BE49-F238E27FC236}">
                  <a16:creationId xmlns:a16="http://schemas.microsoft.com/office/drawing/2014/main" id="{F8DBEC1D-5170-A7B1-2E23-42A8ADE678B5}"/>
                </a:ext>
              </a:extLst>
            </p:cNvPr>
            <p:cNvSpPr/>
            <p:nvPr/>
          </p:nvSpPr>
          <p:spPr>
            <a:xfrm>
              <a:off x="3057984" y="1706700"/>
              <a:ext cx="982493" cy="582276"/>
            </a:xfrm>
            <a:prstGeom prst="wedgeRoundRectCallout">
              <a:avLst>
                <a:gd name="adj1" fmla="val -63411"/>
                <a:gd name="adj2" fmla="val 12063"/>
                <a:gd name="adj3" fmla="val 16667"/>
              </a:avLst>
            </a:prstGeom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F6D138-A0A5-7931-835F-900591B94EE1}"/>
                </a:ext>
              </a:extLst>
            </p:cNvPr>
            <p:cNvSpPr txBox="1"/>
            <p:nvPr/>
          </p:nvSpPr>
          <p:spPr>
            <a:xfrm>
              <a:off x="3170738" y="2015227"/>
              <a:ext cx="743090" cy="3094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36.79%</a:t>
              </a:r>
              <a:endParaRPr lang="th-TH" sz="1400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68E500C-0910-AD85-09AC-7863936BBB2C}"/>
                </a:ext>
              </a:extLst>
            </p:cNvPr>
            <p:cNvSpPr txBox="1"/>
            <p:nvPr/>
          </p:nvSpPr>
          <p:spPr>
            <a:xfrm>
              <a:off x="3050865" y="1706700"/>
              <a:ext cx="111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1600" b="1" dirty="0"/>
                <a:t>รายจ่ายประจำ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76242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ccountant calculating profit with financial analysis graph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สี่เหลี่ยมผืนผ้า 3"/>
          <p:cNvSpPr/>
          <p:nvPr/>
        </p:nvSpPr>
        <p:spPr>
          <a:xfrm>
            <a:off x="-1" y="0"/>
            <a:ext cx="9906000" cy="6858000"/>
          </a:xfrm>
          <a:prstGeom prst="rect">
            <a:avLst/>
          </a:prstGeom>
          <a:solidFill>
            <a:schemeClr val="accent1">
              <a:lumMod val="40000"/>
              <a:lumOff val="6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5" name="สี่เหลี่ยมผืนผ้ามุมมน 4"/>
          <p:cNvSpPr/>
          <p:nvPr/>
        </p:nvSpPr>
        <p:spPr>
          <a:xfrm>
            <a:off x="126436" y="215094"/>
            <a:ext cx="9653125" cy="12836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-59548" y="263954"/>
            <a:ext cx="100250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700" b="1" dirty="0"/>
              <a:t>ผลการเบิกจ่ายและการใช้จ่ายเงินงบประมาณรายจ่าย</a:t>
            </a:r>
            <a:r>
              <a:rPr lang="th-TH" sz="3700" b="1" dirty="0">
                <a:solidFill>
                  <a:srgbClr val="FF0000"/>
                </a:solidFill>
              </a:rPr>
              <a:t>(งบกรมจังหวัด)</a:t>
            </a:r>
          </a:p>
          <a:p>
            <a:pPr algn="ctr"/>
            <a:r>
              <a:rPr lang="th-TH" sz="3500" b="1" dirty="0"/>
              <a:t>ข้อมูล ณ วันที่ 20 มกราคม 2566 </a:t>
            </a: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7811689" y="2578063"/>
            <a:ext cx="1643467" cy="3734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hangingPunct="0"/>
            <a:r>
              <a:rPr lang="th-TH" sz="2000" b="1" dirty="0">
                <a:solidFill>
                  <a:schemeClr val="tx1"/>
                </a:solidFill>
              </a:rPr>
              <a:t>หน่วย </a:t>
            </a:r>
            <a:r>
              <a:rPr lang="en-US" sz="2000" b="1" dirty="0">
                <a:solidFill>
                  <a:schemeClr val="tx1"/>
                </a:solidFill>
              </a:rPr>
              <a:t>: </a:t>
            </a:r>
            <a:r>
              <a:rPr lang="th-TH" sz="2000" b="1" dirty="0">
                <a:solidFill>
                  <a:schemeClr val="tx1"/>
                </a:solidFill>
              </a:rPr>
              <a:t>ล้านบาท</a:t>
            </a:r>
            <a:endParaRPr lang="en-US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13" name="Table 17">
            <a:extLst>
              <a:ext uri="{FF2B5EF4-FFF2-40B4-BE49-F238E27FC236}">
                <a16:creationId xmlns:a16="http://schemas.microsoft.com/office/drawing/2014/main" id="{0DD247F8-2D38-A0E6-5F7B-A329325E3D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432977"/>
              </p:ext>
            </p:extLst>
          </p:nvPr>
        </p:nvGraphicFramePr>
        <p:xfrm>
          <a:off x="884152" y="3005502"/>
          <a:ext cx="8491202" cy="309762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43212">
                  <a:extLst>
                    <a:ext uri="{9D8B030D-6E8A-4147-A177-3AD203B41FA5}">
                      <a16:colId xmlns:a16="http://schemas.microsoft.com/office/drawing/2014/main" val="2972738464"/>
                    </a:ext>
                  </a:extLst>
                </a:gridCol>
                <a:gridCol w="916950">
                  <a:extLst>
                    <a:ext uri="{9D8B030D-6E8A-4147-A177-3AD203B41FA5}">
                      <a16:colId xmlns:a16="http://schemas.microsoft.com/office/drawing/2014/main" val="549162443"/>
                    </a:ext>
                  </a:extLst>
                </a:gridCol>
                <a:gridCol w="767272">
                  <a:extLst>
                    <a:ext uri="{9D8B030D-6E8A-4147-A177-3AD203B41FA5}">
                      <a16:colId xmlns:a16="http://schemas.microsoft.com/office/drawing/2014/main" val="2474813548"/>
                    </a:ext>
                  </a:extLst>
                </a:gridCol>
                <a:gridCol w="806025">
                  <a:extLst>
                    <a:ext uri="{9D8B030D-6E8A-4147-A177-3AD203B41FA5}">
                      <a16:colId xmlns:a16="http://schemas.microsoft.com/office/drawing/2014/main" val="3208829924"/>
                    </a:ext>
                  </a:extLst>
                </a:gridCol>
                <a:gridCol w="761858">
                  <a:extLst>
                    <a:ext uri="{9D8B030D-6E8A-4147-A177-3AD203B41FA5}">
                      <a16:colId xmlns:a16="http://schemas.microsoft.com/office/drawing/2014/main" val="2287610170"/>
                    </a:ext>
                  </a:extLst>
                </a:gridCol>
                <a:gridCol w="990591">
                  <a:extLst>
                    <a:ext uri="{9D8B030D-6E8A-4147-A177-3AD203B41FA5}">
                      <a16:colId xmlns:a16="http://schemas.microsoft.com/office/drawing/2014/main" val="2503533336"/>
                    </a:ext>
                  </a:extLst>
                </a:gridCol>
                <a:gridCol w="885623">
                  <a:extLst>
                    <a:ext uri="{9D8B030D-6E8A-4147-A177-3AD203B41FA5}">
                      <a16:colId xmlns:a16="http://schemas.microsoft.com/office/drawing/2014/main" val="318679811"/>
                    </a:ext>
                  </a:extLst>
                </a:gridCol>
                <a:gridCol w="660834">
                  <a:extLst>
                    <a:ext uri="{9D8B030D-6E8A-4147-A177-3AD203B41FA5}">
                      <a16:colId xmlns:a16="http://schemas.microsoft.com/office/drawing/2014/main" val="1074921213"/>
                    </a:ext>
                  </a:extLst>
                </a:gridCol>
                <a:gridCol w="852825">
                  <a:extLst>
                    <a:ext uri="{9D8B030D-6E8A-4147-A177-3AD203B41FA5}">
                      <a16:colId xmlns:a16="http://schemas.microsoft.com/office/drawing/2014/main" val="677992065"/>
                    </a:ext>
                  </a:extLst>
                </a:gridCol>
                <a:gridCol w="906012">
                  <a:extLst>
                    <a:ext uri="{9D8B030D-6E8A-4147-A177-3AD203B41FA5}">
                      <a16:colId xmlns:a16="http://schemas.microsoft.com/office/drawing/2014/main" val="3036921161"/>
                    </a:ext>
                  </a:extLst>
                </a:gridCol>
              </a:tblGrid>
              <a:tr h="426380">
                <a:tc rowSpan="2">
                  <a:txBody>
                    <a:bodyPr/>
                    <a:lstStyle/>
                    <a:p>
                      <a:pPr algn="ctr"/>
                      <a:endParaRPr lang="th-TH" sz="23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  <a:p>
                      <a:pPr algn="ctr"/>
                      <a:r>
                        <a:rPr lang="th-TH" sz="23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ประเภทรายจ่าย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th-TH" sz="23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จัดสรร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3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PO</a:t>
                      </a:r>
                      <a:endParaRPr lang="th-TH" sz="23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th-TH" sz="23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การเบิกจ่าย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th-TH" sz="23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การใช้จ่าย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sz="20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sz="20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623441"/>
                  </a:ext>
                </a:extLst>
              </a:tr>
              <a:tr h="787027"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h-TH" sz="21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เบิกจ่าย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h-TH" sz="21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ร้อยละ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1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สูง/ต่ำกว่าเป้าหมาย</a:t>
                      </a:r>
                      <a:endParaRPr lang="en-US" sz="21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  <a:p>
                      <a:pPr algn="ctr"/>
                      <a:r>
                        <a:rPr lang="th-TH" sz="21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(ม.ค.66)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1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ลำดับ</a:t>
                      </a:r>
                    </a:p>
                    <a:p>
                      <a:pPr algn="ctr"/>
                      <a:r>
                        <a:rPr lang="th-TH" sz="21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ประเทศ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100" b="1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ร้อยละ</a:t>
                      </a:r>
                      <a:endParaRPr lang="th-TH" sz="21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100" b="1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สูง/ต่ำกว่าเป้าหมาย</a:t>
                      </a:r>
                    </a:p>
                    <a:p>
                      <a:pPr algn="ctr" fontAlgn="ctr"/>
                      <a:r>
                        <a:rPr lang="th-TH" sz="21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(ม.ค.66)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100" b="1" kern="1200" dirty="0">
                          <a:solidFill>
                            <a:schemeClr val="dk1"/>
                          </a:solidFill>
                          <a:latin typeface="AngsanaUPC" panose="02020603050405020304" pitchFamily="18" charset="-34"/>
                          <a:ea typeface="+mn-ea"/>
                          <a:cs typeface="AngsanaUPC" panose="02020603050405020304" pitchFamily="18" charset="-34"/>
                        </a:rPr>
                        <a:t>ลำดับ</a:t>
                      </a:r>
                    </a:p>
                    <a:p>
                      <a:pPr algn="ctr"/>
                      <a:r>
                        <a:rPr lang="th-TH" sz="2100" b="1" kern="1200" dirty="0">
                          <a:solidFill>
                            <a:schemeClr val="dk1"/>
                          </a:solidFill>
                          <a:latin typeface="AngsanaUPC" panose="02020603050405020304" pitchFamily="18" charset="-34"/>
                          <a:ea typeface="+mn-ea"/>
                          <a:cs typeface="AngsanaUPC" panose="02020603050405020304" pitchFamily="18" charset="-34"/>
                        </a:rPr>
                        <a:t>ประเทศ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0957861"/>
                  </a:ext>
                </a:extLst>
              </a:tr>
              <a:tr h="501876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300" b="1" u="none" strike="noStrike" dirty="0">
                          <a:effectLst/>
                          <a:cs typeface="+mj-cs"/>
                        </a:rPr>
                        <a:t>ภาพรวม</a:t>
                      </a:r>
                      <a:endParaRPr lang="th-TH" sz="23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+mj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300" b="1" u="none" strike="noStrike" dirty="0">
                          <a:solidFill>
                            <a:srgbClr val="000000"/>
                          </a:solidFill>
                          <a:effectLst/>
                          <a:cs typeface="+mj-cs"/>
                        </a:rPr>
                        <a:t>   159.50</a:t>
                      </a:r>
                      <a:endParaRPr lang="th-TH" sz="2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+mj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300" b="1" u="none" strike="noStrike" dirty="0">
                          <a:solidFill>
                            <a:srgbClr val="000000"/>
                          </a:solidFill>
                          <a:effectLst/>
                          <a:cs typeface="+mj-cs"/>
                        </a:rPr>
                        <a:t>   25.86</a:t>
                      </a:r>
                      <a:endParaRPr lang="th-TH" sz="2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+mj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300" b="1" u="none" strike="noStrike" dirty="0">
                          <a:solidFill>
                            <a:srgbClr val="000000"/>
                          </a:solidFill>
                          <a:effectLst/>
                          <a:cs typeface="+mj-cs"/>
                        </a:rPr>
                        <a:t>    13.65</a:t>
                      </a:r>
                      <a:endParaRPr lang="th-TH" sz="2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+mj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300" b="1" u="none" strike="noStrike" dirty="0">
                          <a:solidFill>
                            <a:srgbClr val="000000"/>
                          </a:solidFill>
                          <a:effectLst/>
                          <a:cs typeface="+mj-cs"/>
                        </a:rPr>
                        <a:t>       8.56 </a:t>
                      </a:r>
                      <a:endParaRPr lang="th-TH" sz="2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+mj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2300" b="1" u="none" strike="noStrike" dirty="0">
                          <a:solidFill>
                            <a:srgbClr val="FF0000"/>
                          </a:solidFill>
                          <a:effectLst/>
                          <a:cs typeface="+mj-cs"/>
                        </a:rPr>
                        <a:t>-30.11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3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+mj-cs"/>
                        </a:rPr>
                        <a:t>13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300" b="1" u="none" strike="noStrike" dirty="0">
                          <a:solidFill>
                            <a:srgbClr val="000000"/>
                          </a:solidFill>
                          <a:effectLst/>
                          <a:cs typeface="+mj-cs"/>
                        </a:rPr>
                        <a:t>    39.51</a:t>
                      </a:r>
                      <a:endParaRPr lang="th-TH" sz="2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+mj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2300" b="1" u="none" strike="noStrike" dirty="0">
                          <a:solidFill>
                            <a:srgbClr val="FF0000"/>
                          </a:solidFill>
                          <a:effectLst/>
                          <a:cs typeface="+mj-cs"/>
                        </a:rPr>
                        <a:t>-1.96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3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+mj-cs"/>
                        </a:rPr>
                        <a:t>34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7827056"/>
                  </a:ext>
                </a:extLst>
              </a:tr>
              <a:tr h="606473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300" b="1" u="none" strike="noStrike" dirty="0">
                          <a:effectLst/>
                          <a:cs typeface="+mj-cs"/>
                        </a:rPr>
                        <a:t>ประจำ</a:t>
                      </a:r>
                      <a:endParaRPr lang="th-TH" sz="23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+mj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300" b="1" u="none" strike="noStrike" dirty="0">
                          <a:solidFill>
                            <a:srgbClr val="000000"/>
                          </a:solidFill>
                          <a:effectLst/>
                          <a:cs typeface="+mj-cs"/>
                        </a:rPr>
                        <a:t>      49.93 </a:t>
                      </a:r>
                      <a:endParaRPr lang="th-TH" sz="2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+mj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300" b="1" u="none" strike="noStrike" dirty="0">
                          <a:solidFill>
                            <a:srgbClr val="000000"/>
                          </a:solidFill>
                          <a:effectLst/>
                          <a:cs typeface="+mj-cs"/>
                        </a:rPr>
                        <a:t>     0.38</a:t>
                      </a:r>
                      <a:endParaRPr lang="th-TH" sz="2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+mj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300" b="1" u="none" strike="noStrike" dirty="0">
                          <a:solidFill>
                            <a:srgbClr val="000000"/>
                          </a:solidFill>
                          <a:effectLst/>
                          <a:cs typeface="+mj-cs"/>
                        </a:rPr>
                        <a:t>      9.16</a:t>
                      </a:r>
                      <a:endParaRPr lang="th-TH" sz="2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+mj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300" b="1" u="none" strike="noStrike" dirty="0">
                          <a:solidFill>
                            <a:srgbClr val="000000"/>
                          </a:solidFill>
                          <a:effectLst/>
                          <a:cs typeface="+mj-cs"/>
                        </a:rPr>
                        <a:t>     18.34</a:t>
                      </a:r>
                      <a:endParaRPr lang="th-TH" sz="2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+mj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2300" b="1" u="none" strike="noStrike" dirty="0">
                          <a:solidFill>
                            <a:srgbClr val="FF0000"/>
                          </a:solidFill>
                          <a:effectLst/>
                          <a:cs typeface="+mj-cs"/>
                        </a:rPr>
                        <a:t>-23.33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3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+mj-cs"/>
                        </a:rPr>
                        <a:t>12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300" b="1" u="none" strike="noStrike" dirty="0">
                          <a:solidFill>
                            <a:srgbClr val="000000"/>
                          </a:solidFill>
                          <a:effectLst/>
                          <a:cs typeface="+mj-cs"/>
                        </a:rPr>
                        <a:t>     9.53 </a:t>
                      </a:r>
                      <a:endParaRPr lang="th-TH" sz="2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+mj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2300" b="1" u="none" strike="noStrike" dirty="0">
                          <a:solidFill>
                            <a:srgbClr val="FF0000"/>
                          </a:solidFill>
                          <a:effectLst/>
                          <a:cs typeface="+mj-cs"/>
                        </a:rPr>
                        <a:t>-32.62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3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+mj-cs"/>
                        </a:rPr>
                        <a:t>23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695250"/>
                  </a:ext>
                </a:extLst>
              </a:tr>
              <a:tr h="495759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300" b="1" u="none" strike="noStrike" dirty="0">
                          <a:effectLst/>
                          <a:cs typeface="+mj-cs"/>
                        </a:rPr>
                        <a:t> ลงทุน</a:t>
                      </a:r>
                      <a:endParaRPr lang="th-TH" sz="23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+mj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300" b="1" u="none" strike="noStrike" dirty="0">
                          <a:solidFill>
                            <a:srgbClr val="000000"/>
                          </a:solidFill>
                          <a:effectLst/>
                          <a:cs typeface="+mj-cs"/>
                        </a:rPr>
                        <a:t>    109.57 </a:t>
                      </a:r>
                      <a:endParaRPr lang="th-TH" sz="2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+mj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300" b="1" u="none" strike="noStrike" dirty="0">
                          <a:solidFill>
                            <a:srgbClr val="000000"/>
                          </a:solidFill>
                          <a:effectLst/>
                          <a:cs typeface="+mj-cs"/>
                        </a:rPr>
                        <a:t>   25.48</a:t>
                      </a:r>
                      <a:endParaRPr lang="th-TH" sz="2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+mj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300" b="1" u="none" strike="noStrike" dirty="0">
                          <a:solidFill>
                            <a:srgbClr val="000000"/>
                          </a:solidFill>
                          <a:effectLst/>
                          <a:cs typeface="+mj-cs"/>
                        </a:rPr>
                        <a:t>      4.50 </a:t>
                      </a:r>
                      <a:endParaRPr lang="th-TH" sz="2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+mj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300" b="1" u="none" strike="noStrike" dirty="0">
                          <a:solidFill>
                            <a:srgbClr val="000000"/>
                          </a:solidFill>
                          <a:effectLst/>
                          <a:cs typeface="+mj-cs"/>
                        </a:rPr>
                        <a:t>       4.10 </a:t>
                      </a:r>
                      <a:endParaRPr lang="th-TH" sz="2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+mj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2300" b="1" u="none" strike="noStrike" dirty="0">
                          <a:solidFill>
                            <a:srgbClr val="FF0000"/>
                          </a:solidFill>
                          <a:effectLst/>
                          <a:cs typeface="+mj-cs"/>
                        </a:rPr>
                        <a:t>-21.57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300" b="1" u="none" strike="noStrike" dirty="0">
                          <a:solidFill>
                            <a:srgbClr val="000000"/>
                          </a:solidFill>
                          <a:effectLst/>
                          <a:cs typeface="+mj-cs"/>
                        </a:rPr>
                        <a:t>13</a:t>
                      </a:r>
                      <a:endParaRPr lang="th-TH" sz="2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+mj-cs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300" b="1" u="none" strike="noStrike" dirty="0">
                          <a:solidFill>
                            <a:srgbClr val="000000"/>
                          </a:solidFill>
                          <a:effectLst/>
                          <a:cs typeface="+mj-cs"/>
                        </a:rPr>
                        <a:t>    29.98 </a:t>
                      </a:r>
                      <a:endParaRPr lang="th-TH" sz="23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+mj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2300" b="1" u="none" strike="noStrike">
                          <a:solidFill>
                            <a:srgbClr val="FF0000"/>
                          </a:solidFill>
                          <a:effectLst/>
                          <a:cs typeface="+mj-cs"/>
                        </a:rPr>
                        <a:t>-</a:t>
                      </a:r>
                      <a:r>
                        <a:rPr lang="th-TH" sz="2300" b="1" u="none" strike="noStrike" dirty="0">
                          <a:solidFill>
                            <a:srgbClr val="FF0000"/>
                          </a:solidFill>
                          <a:effectLst/>
                          <a:cs typeface="+mj-cs"/>
                        </a:rPr>
                        <a:t>8.71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3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+mj-cs"/>
                        </a:rPr>
                        <a:t>34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7994509"/>
                  </a:ext>
                </a:extLst>
              </a:tr>
            </a:tbl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660F545A-634E-CA46-652E-26699DA059BD}"/>
              </a:ext>
            </a:extLst>
          </p:cNvPr>
          <p:cNvSpPr txBox="1"/>
          <p:nvPr/>
        </p:nvSpPr>
        <p:spPr>
          <a:xfrm>
            <a:off x="7109742" y="6276614"/>
            <a:ext cx="252619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500" dirty="0"/>
              <a:t>ที่มา :</a:t>
            </a:r>
            <a:r>
              <a:rPr lang="en-US" sz="1500" dirty="0"/>
              <a:t> MIS : Financial Analytics</a:t>
            </a:r>
            <a:r>
              <a:rPr lang="th-TH" sz="1500" dirty="0"/>
              <a:t>  </a:t>
            </a:r>
          </a:p>
          <a:p>
            <a:r>
              <a:rPr lang="th-TH" sz="1500" dirty="0"/>
              <a:t>ข้อมูล ณ วันที่ 20 มกราคม 2566</a:t>
            </a:r>
            <a:endParaRPr lang="en-US" sz="1500" dirty="0"/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3" name="Chart 2">
                <a:extLst>
                  <a:ext uri="{FF2B5EF4-FFF2-40B4-BE49-F238E27FC236}">
                    <a16:creationId xmlns:a16="http://schemas.microsoft.com/office/drawing/2014/main" id="{C4484F6A-DED5-728A-806B-CC0B4D708899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530978209"/>
                  </p:ext>
                </p:extLst>
              </p:nvPr>
            </p:nvGraphicFramePr>
            <p:xfrm>
              <a:off x="-649546" y="630757"/>
              <a:ext cx="4802905" cy="2730825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3" name="Chart 2">
                <a:extLst>
                  <a:ext uri="{FF2B5EF4-FFF2-40B4-BE49-F238E27FC236}">
                    <a16:creationId xmlns:a16="http://schemas.microsoft.com/office/drawing/2014/main" id="{C4484F6A-DED5-728A-806B-CC0B4D70889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649546" y="630757"/>
                <a:ext cx="4802905" cy="2730825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39FD1FD0-977B-255B-69EC-A9CF0EA87AA1}"/>
              </a:ext>
            </a:extLst>
          </p:cNvPr>
          <p:cNvSpPr txBox="1"/>
          <p:nvPr/>
        </p:nvSpPr>
        <p:spPr>
          <a:xfrm>
            <a:off x="2098713" y="1887326"/>
            <a:ext cx="12318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รายจ่ายลงทุน </a:t>
            </a:r>
          </a:p>
          <a:p>
            <a:r>
              <a:rPr lang="th-TH" sz="20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   68.70</a:t>
            </a:r>
            <a:r>
              <a:rPr lang="en-US" sz="20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%</a:t>
            </a:r>
            <a:endParaRPr lang="th-TH" sz="2000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8D60C2-4DE2-43C8-F02A-BA60C0544ADF}"/>
              </a:ext>
            </a:extLst>
          </p:cNvPr>
          <p:cNvSpPr txBox="1"/>
          <p:nvPr/>
        </p:nvSpPr>
        <p:spPr>
          <a:xfrm>
            <a:off x="433456" y="1588059"/>
            <a:ext cx="12318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รายจ่ายประจำ </a:t>
            </a:r>
            <a:endParaRPr lang="en-US" sz="2000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r>
              <a:rPr lang="en-US" sz="20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   31.30%</a:t>
            </a:r>
            <a:endParaRPr lang="th-TH" sz="2000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81882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tacked of coin money with account book finance and banking concept for background.concept in grow and walk step by step for success in business">
            <a:extLst>
              <a:ext uri="{FF2B5EF4-FFF2-40B4-BE49-F238E27FC236}">
                <a16:creationId xmlns:a16="http://schemas.microsoft.com/office/drawing/2014/main" id="{4307C376-BEFF-8CF4-2991-0A32C10C2F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1"/>
          <a:stretch/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585D153-8AC8-3098-60C2-C34346580EAF}"/>
              </a:ext>
            </a:extLst>
          </p:cNvPr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2F2F2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E82F3AD-E53A-2D72-BB97-604BD976A5C8}"/>
              </a:ext>
            </a:extLst>
          </p:cNvPr>
          <p:cNvGrpSpPr/>
          <p:nvPr/>
        </p:nvGrpSpPr>
        <p:grpSpPr>
          <a:xfrm>
            <a:off x="592500" y="126663"/>
            <a:ext cx="9140566" cy="1221452"/>
            <a:chOff x="475920" y="145678"/>
            <a:chExt cx="9387199" cy="1221452"/>
          </a:xfrm>
        </p:grpSpPr>
        <p:sp>
          <p:nvSpPr>
            <p:cNvPr id="3" name="สี่เหลี่ยมผืนผ้ามุมมน 10">
              <a:extLst>
                <a:ext uri="{FF2B5EF4-FFF2-40B4-BE49-F238E27FC236}">
                  <a16:creationId xmlns:a16="http://schemas.microsoft.com/office/drawing/2014/main" id="{1280A3E6-1CE2-18F6-197B-C4F799C43B6D}"/>
                </a:ext>
              </a:extLst>
            </p:cNvPr>
            <p:cNvSpPr/>
            <p:nvPr/>
          </p:nvSpPr>
          <p:spPr>
            <a:xfrm>
              <a:off x="475920" y="145678"/>
              <a:ext cx="9214265" cy="118000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endParaRPr lang="th-TH" dirty="0"/>
            </a:p>
          </p:txBody>
        </p:sp>
        <p:pic>
          <p:nvPicPr>
            <p:cNvPr id="4" name="Picture 2" descr="ผลการค้นหารูปภาพสำหรับ ตราสัญลักษณ์ กรมบัญชีกลาง">
              <a:extLst>
                <a:ext uri="{FF2B5EF4-FFF2-40B4-BE49-F238E27FC236}">
                  <a16:creationId xmlns:a16="http://schemas.microsoft.com/office/drawing/2014/main" id="{B4956D97-0A94-E9FB-403A-7D5F801D11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541" y="189643"/>
              <a:ext cx="852995" cy="9835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DD47C4A1-BBB0-E0FD-34F4-934070296A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3105" y="156286"/>
              <a:ext cx="8730014" cy="12108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80000"/>
                </a:lnSpc>
                <a:tabLst>
                  <a:tab pos="914400" algn="l"/>
                </a:tabLst>
                <a:defRPr/>
              </a:pPr>
              <a:r>
                <a:rPr lang="th-TH" sz="3500" b="1" dirty="0">
                  <a:latin typeface="TH SarabunPSK" pitchFamily="34" charset="-34"/>
                  <a:cs typeface="TH SarabunPSK" pitchFamily="34" charset="-34"/>
                </a:rPr>
                <a:t>รายงานผลการเบิกจ่ายและการใช้จ่ายเงินงบประมาณรายจ่ายลงทุน</a:t>
              </a:r>
            </a:p>
            <a:p>
              <a:pPr algn="ctr">
                <a:lnSpc>
                  <a:spcPct val="80000"/>
                </a:lnSpc>
                <a:tabLst>
                  <a:tab pos="914400" algn="l"/>
                </a:tabLst>
                <a:defRPr/>
              </a:pPr>
              <a:r>
                <a:rPr lang="th-TH" sz="3000" b="1" dirty="0">
                  <a:latin typeface="TH SarabunPSK" pitchFamily="34" charset="-34"/>
                  <a:cs typeface="TH SarabunPSK" pitchFamily="34" charset="-34"/>
                </a:rPr>
                <a:t>ประจำปีงบประมาณ พ.ศ. 2566 </a:t>
              </a:r>
            </a:p>
            <a:p>
              <a:pPr algn="ctr">
                <a:lnSpc>
                  <a:spcPct val="80000"/>
                </a:lnSpc>
                <a:tabLst>
                  <a:tab pos="914400" algn="l"/>
                </a:tabLst>
                <a:defRPr/>
              </a:pPr>
              <a:r>
                <a:rPr lang="th-TH" sz="2500" b="1" dirty="0">
                  <a:latin typeface="TH SarabunPSK" pitchFamily="34" charset="-34"/>
                  <a:cs typeface="TH SarabunPSK" pitchFamily="34" charset="-34"/>
                </a:rPr>
                <a:t>หน่วยงานที่ได้รับจัดสรรงบประมาณตั้งแต่ 10 ล้านบาทขึ้นไป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83BF5077-0674-0404-8970-964164030E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1912" y="7450801"/>
            <a:ext cx="8537843" cy="5225952"/>
          </a:xfrm>
          <a:prstGeom prst="rect">
            <a:avLst/>
          </a:prstGeom>
        </p:spPr>
      </p:pic>
      <p:sp>
        <p:nvSpPr>
          <p:cNvPr id="7" name="สี่เหลี่ยมผืนผ้า 14">
            <a:extLst>
              <a:ext uri="{FF2B5EF4-FFF2-40B4-BE49-F238E27FC236}">
                <a16:creationId xmlns:a16="http://schemas.microsoft.com/office/drawing/2014/main" id="{B9AA0E7B-2A91-185C-6F3C-AAC54F3D6A32}"/>
              </a:ext>
            </a:extLst>
          </p:cNvPr>
          <p:cNvSpPr/>
          <p:nvPr/>
        </p:nvSpPr>
        <p:spPr>
          <a:xfrm>
            <a:off x="8034227" y="1224744"/>
            <a:ext cx="1530449" cy="3734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hangingPunct="0"/>
            <a:r>
              <a:rPr lang="th-TH" sz="1600" b="1" dirty="0">
                <a:solidFill>
                  <a:schemeClr val="tx1"/>
                </a:solidFill>
              </a:rPr>
              <a:t>หน่วย </a:t>
            </a:r>
            <a:r>
              <a:rPr lang="en-US" sz="1600" b="1" dirty="0">
                <a:solidFill>
                  <a:schemeClr val="tx1"/>
                </a:solidFill>
              </a:rPr>
              <a:t>: </a:t>
            </a:r>
            <a:r>
              <a:rPr lang="th-TH" sz="1600" b="1" dirty="0">
                <a:solidFill>
                  <a:schemeClr val="tx1"/>
                </a:solidFill>
              </a:rPr>
              <a:t>ล้านบาท</a:t>
            </a:r>
            <a:endParaRPr lang="en-US" sz="1600" b="1" dirty="0">
              <a:solidFill>
                <a:schemeClr val="tx1"/>
              </a:solidFill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937B8028-C769-0A9F-E06C-8076EE42C4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7006651"/>
              </p:ext>
            </p:extLst>
          </p:nvPr>
        </p:nvGraphicFramePr>
        <p:xfrm>
          <a:off x="682823" y="1526946"/>
          <a:ext cx="8791529" cy="5204391"/>
        </p:xfrm>
        <a:graphic>
          <a:graphicData uri="http://schemas.openxmlformats.org/drawingml/2006/table">
            <a:tbl>
              <a:tblPr/>
              <a:tblGrid>
                <a:gridCol w="453518">
                  <a:extLst>
                    <a:ext uri="{9D8B030D-6E8A-4147-A177-3AD203B41FA5}">
                      <a16:colId xmlns:a16="http://schemas.microsoft.com/office/drawing/2014/main" val="3639938648"/>
                    </a:ext>
                  </a:extLst>
                </a:gridCol>
                <a:gridCol w="2868434">
                  <a:extLst>
                    <a:ext uri="{9D8B030D-6E8A-4147-A177-3AD203B41FA5}">
                      <a16:colId xmlns:a16="http://schemas.microsoft.com/office/drawing/2014/main" val="1748333537"/>
                    </a:ext>
                  </a:extLst>
                </a:gridCol>
                <a:gridCol w="758964">
                  <a:extLst>
                    <a:ext uri="{9D8B030D-6E8A-4147-A177-3AD203B41FA5}">
                      <a16:colId xmlns:a16="http://schemas.microsoft.com/office/drawing/2014/main" val="2049975658"/>
                    </a:ext>
                  </a:extLst>
                </a:gridCol>
                <a:gridCol w="658512">
                  <a:extLst>
                    <a:ext uri="{9D8B030D-6E8A-4147-A177-3AD203B41FA5}">
                      <a16:colId xmlns:a16="http://schemas.microsoft.com/office/drawing/2014/main" val="819569846"/>
                    </a:ext>
                  </a:extLst>
                </a:gridCol>
                <a:gridCol w="915220">
                  <a:extLst>
                    <a:ext uri="{9D8B030D-6E8A-4147-A177-3AD203B41FA5}">
                      <a16:colId xmlns:a16="http://schemas.microsoft.com/office/drawing/2014/main" val="3789212511"/>
                    </a:ext>
                  </a:extLst>
                </a:gridCol>
                <a:gridCol w="803608">
                  <a:extLst>
                    <a:ext uri="{9D8B030D-6E8A-4147-A177-3AD203B41FA5}">
                      <a16:colId xmlns:a16="http://schemas.microsoft.com/office/drawing/2014/main" val="377062972"/>
                    </a:ext>
                  </a:extLst>
                </a:gridCol>
                <a:gridCol w="912404">
                  <a:extLst>
                    <a:ext uri="{9D8B030D-6E8A-4147-A177-3AD203B41FA5}">
                      <a16:colId xmlns:a16="http://schemas.microsoft.com/office/drawing/2014/main" val="3894208062"/>
                    </a:ext>
                  </a:extLst>
                </a:gridCol>
                <a:gridCol w="605522">
                  <a:extLst>
                    <a:ext uri="{9D8B030D-6E8A-4147-A177-3AD203B41FA5}">
                      <a16:colId xmlns:a16="http://schemas.microsoft.com/office/drawing/2014/main" val="68719590"/>
                    </a:ext>
                  </a:extLst>
                </a:gridCol>
                <a:gridCol w="815347">
                  <a:extLst>
                    <a:ext uri="{9D8B030D-6E8A-4147-A177-3AD203B41FA5}">
                      <a16:colId xmlns:a16="http://schemas.microsoft.com/office/drawing/2014/main" val="2460589884"/>
                    </a:ext>
                  </a:extLst>
                </a:gridCol>
              </a:tblGrid>
              <a:tr h="483282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ลำดับ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ส่วนราชการ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รายจ่ายลงทุน 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การเบิกจ่าย</a:t>
                      </a:r>
                    </a:p>
                    <a:p>
                      <a:pPr algn="ctr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(เป้าหมาย 25.67)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การใช้จ่าย </a:t>
                      </a:r>
                    </a:p>
                    <a:p>
                      <a:pPr algn="ctr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(เป้าหมาย 38.69)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303940"/>
                  </a:ext>
                </a:extLst>
              </a:tr>
              <a:tr h="215606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งบจัดสรร 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PO 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เบิกจ่าย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ร้อยละ 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สูง/ต่ำกว่า 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ร้อยละ 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สูง/ต่ำกว่า 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9813108"/>
                  </a:ext>
                </a:extLst>
              </a:tr>
              <a:tr h="423799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เป้าหมาย </a:t>
                      </a:r>
                    </a:p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(ม.ค.66)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เป้าหมาย</a:t>
                      </a:r>
                    </a:p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(ม.ค.66) 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7502621"/>
                  </a:ext>
                </a:extLst>
              </a:tr>
              <a:tr h="247229">
                <a:tc>
                  <a:txBody>
                    <a:bodyPr/>
                    <a:lstStyle/>
                    <a:p>
                      <a:pPr algn="ctr" fontAlgn="b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</a:t>
                      </a:r>
                    </a:p>
                  </a:txBody>
                  <a:tcPr marL="7597" marR="7597" marT="75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แขวงทางหลวงพังงา</a:t>
                      </a:r>
                    </a:p>
                  </a:txBody>
                  <a:tcPr marL="7597" marR="7597" marT="75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281.90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200.24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39.86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14.14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-11.53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85.17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548235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46.48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3349909"/>
                  </a:ext>
                </a:extLst>
              </a:tr>
              <a:tr h="247229">
                <a:tc>
                  <a:txBody>
                    <a:bodyPr/>
                    <a:lstStyle/>
                    <a:p>
                      <a:pPr algn="ctr" fontAlgn="b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</a:t>
                      </a:r>
                    </a:p>
                  </a:txBody>
                  <a:tcPr marL="7597" marR="7597" marT="75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สำนักงานส่งเสริมการปกครองท้องถิ่นจังหวัดพังงา</a:t>
                      </a:r>
                    </a:p>
                  </a:txBody>
                  <a:tcPr marL="7597" marR="7597" marT="75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241.61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0.10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-25.63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0.04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-38.65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5470428"/>
                  </a:ext>
                </a:extLst>
              </a:tr>
              <a:tr h="247229">
                <a:tc>
                  <a:txBody>
                    <a:bodyPr/>
                    <a:lstStyle/>
                    <a:p>
                      <a:pPr algn="ctr" fontAlgn="b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</a:t>
                      </a:r>
                    </a:p>
                  </a:txBody>
                  <a:tcPr marL="7597" marR="7597" marT="75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แขวงทางหลวงชนบทพังงา</a:t>
                      </a:r>
                    </a:p>
                  </a:txBody>
                  <a:tcPr marL="7597" marR="7597" marT="75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157.34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86.80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64.26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40.84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548235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15.17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96.01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548235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57.32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5535280"/>
                  </a:ext>
                </a:extLst>
              </a:tr>
              <a:tr h="247229">
                <a:tc>
                  <a:txBody>
                    <a:bodyPr/>
                    <a:lstStyle/>
                    <a:p>
                      <a:pPr algn="ctr" fontAlgn="b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</a:t>
                      </a:r>
                    </a:p>
                  </a:txBody>
                  <a:tcPr marL="7597" marR="7597" marT="75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งบประมาณจังหวัด - สำนักงานจังหวัดพังงา</a:t>
                      </a:r>
                    </a:p>
                  </a:txBody>
                  <a:tcPr marL="7597" marR="7597" marT="75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109.57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25.48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4.50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4.10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-21.57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27.36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-11.33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9103787"/>
                  </a:ext>
                </a:extLst>
              </a:tr>
              <a:tr h="247229">
                <a:tc>
                  <a:txBody>
                    <a:bodyPr/>
                    <a:lstStyle/>
                    <a:p>
                      <a:pPr algn="ctr" fontAlgn="b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</a:t>
                      </a:r>
                    </a:p>
                  </a:txBody>
                  <a:tcPr marL="7597" marR="7597" marT="75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โครงการชลประทานพังงา</a:t>
                      </a:r>
                    </a:p>
                  </a:txBody>
                  <a:tcPr marL="7597" marR="7597" marT="75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79.16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64.21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6.17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7.80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-17.87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88.90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548235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50.21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7168299"/>
                  </a:ext>
                </a:extLst>
              </a:tr>
              <a:tr h="247229">
                <a:tc>
                  <a:txBody>
                    <a:bodyPr/>
                    <a:lstStyle/>
                    <a:p>
                      <a:pPr algn="ctr" fontAlgn="b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</a:t>
                      </a:r>
                    </a:p>
                  </a:txBody>
                  <a:tcPr marL="7597" marR="7597" marT="75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โรงพยาบาลพังงา</a:t>
                      </a:r>
                    </a:p>
                  </a:txBody>
                  <a:tcPr marL="7597" marR="7597" marT="75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67.57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-25.67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-38.69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733598"/>
                  </a:ext>
                </a:extLst>
              </a:tr>
              <a:tr h="247229">
                <a:tc>
                  <a:txBody>
                    <a:bodyPr/>
                    <a:lstStyle/>
                    <a:p>
                      <a:pPr algn="ctr" fontAlgn="b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</a:t>
                      </a:r>
                    </a:p>
                  </a:txBody>
                  <a:tcPr marL="7597" marR="7597" marT="75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สำนักงานเขตพื้นที่การศึกษาประถมศึกษาพังงา </a:t>
                      </a:r>
                    </a:p>
                  </a:txBody>
                  <a:tcPr marL="7597" marR="7597" marT="75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31.67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19.72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0.44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-24.28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63.66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548235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24.97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159279"/>
                  </a:ext>
                </a:extLst>
              </a:tr>
              <a:tr h="247229">
                <a:tc>
                  <a:txBody>
                    <a:bodyPr/>
                    <a:lstStyle/>
                    <a:p>
                      <a:pPr algn="ctr" fontAlgn="b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</a:t>
                      </a:r>
                    </a:p>
                  </a:txBody>
                  <a:tcPr marL="7597" marR="7597" marT="75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องค์การบริหารส่วนจังหวัดพังงา</a:t>
                      </a:r>
                    </a:p>
                  </a:txBody>
                  <a:tcPr marL="7597" marR="7597" marT="75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29.15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-25.67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-38.69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102014"/>
                  </a:ext>
                </a:extLst>
              </a:tr>
              <a:tr h="247229">
                <a:tc>
                  <a:txBody>
                    <a:bodyPr/>
                    <a:lstStyle/>
                    <a:p>
                      <a:pPr algn="ctr" fontAlgn="b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</a:t>
                      </a:r>
                    </a:p>
                  </a:txBody>
                  <a:tcPr marL="7597" marR="7597" marT="75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สำนักงานสาธารณสุขจังหวัด</a:t>
                      </a:r>
                    </a:p>
                  </a:txBody>
                  <a:tcPr marL="7597" marR="7597" marT="75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27.93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6.20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1.54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5.52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-20.15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27.72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-10.97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3351397"/>
                  </a:ext>
                </a:extLst>
              </a:tr>
              <a:tr h="247229">
                <a:tc>
                  <a:txBody>
                    <a:bodyPr/>
                    <a:lstStyle/>
                    <a:p>
                      <a:pPr algn="ctr" fontAlgn="b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</a:t>
                      </a:r>
                    </a:p>
                  </a:txBody>
                  <a:tcPr marL="7597" marR="7597" marT="75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สำนักงานเขตพื้นที่การศึกษามัธยมศึกษาพังงา ภูเก็ต ระนอง</a:t>
                      </a:r>
                    </a:p>
                  </a:txBody>
                  <a:tcPr marL="7597" marR="7597" marT="75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18.11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3.76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-25.67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20.78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-17.91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1290742"/>
                  </a:ext>
                </a:extLst>
              </a:tr>
              <a:tr h="247229">
                <a:tc>
                  <a:txBody>
                    <a:bodyPr/>
                    <a:lstStyle/>
                    <a:p>
                      <a:pPr algn="ctr" fontAlgn="b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11</a:t>
                      </a:r>
                    </a:p>
                  </a:txBody>
                  <a:tcPr marL="7597" marR="7597" marT="75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สำนักงานที่ดินจังหวัด พังงา</a:t>
                      </a:r>
                    </a:p>
                  </a:txBody>
                  <a:tcPr marL="7597" marR="7597" marT="75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18.10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0.16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0.41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-23.39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3.16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-35.53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5137198"/>
                  </a:ext>
                </a:extLst>
              </a:tr>
              <a:tr h="247229">
                <a:tc>
                  <a:txBody>
                    <a:bodyPr/>
                    <a:lstStyle/>
                    <a:p>
                      <a:pPr algn="ctr" fontAlgn="b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12</a:t>
                      </a:r>
                    </a:p>
                  </a:txBody>
                  <a:tcPr marL="7597" marR="7597" marT="75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วิทยาลัยการอาชีพตะกั่วป่า</a:t>
                      </a:r>
                    </a:p>
                  </a:txBody>
                  <a:tcPr marL="7597" marR="7597" marT="75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17.53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4.56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-25.67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25.98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-12.71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3679576"/>
                  </a:ext>
                </a:extLst>
              </a:tr>
              <a:tr h="247229">
                <a:tc>
                  <a:txBody>
                    <a:bodyPr/>
                    <a:lstStyle/>
                    <a:p>
                      <a:pPr algn="ctr" fontAlgn="b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13</a:t>
                      </a:r>
                    </a:p>
                  </a:txBody>
                  <a:tcPr marL="7597" marR="7597" marT="75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โรงพยาบาลตะกั่วป่า</a:t>
                      </a:r>
                    </a:p>
                  </a:txBody>
                  <a:tcPr marL="7597" marR="7597" marT="75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12.29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-25.67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-38.69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0461979"/>
                  </a:ext>
                </a:extLst>
              </a:tr>
              <a:tr h="247229">
                <a:tc>
                  <a:txBody>
                    <a:bodyPr/>
                    <a:lstStyle/>
                    <a:p>
                      <a:pPr algn="ctr" fontAlgn="b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14</a:t>
                      </a:r>
                    </a:p>
                  </a:txBody>
                  <a:tcPr marL="7597" marR="7597" marT="75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เทศบาลเมืองพังงา</a:t>
                      </a:r>
                    </a:p>
                  </a:txBody>
                  <a:tcPr marL="7597" marR="7597" marT="75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11.46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-25.67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-38.69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4241300"/>
                  </a:ext>
                </a:extLst>
              </a:tr>
              <a:tr h="247229">
                <a:tc>
                  <a:txBody>
                    <a:bodyPr/>
                    <a:lstStyle/>
                    <a:p>
                      <a:pPr algn="ctr" fontAlgn="b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15</a:t>
                      </a:r>
                    </a:p>
                  </a:txBody>
                  <a:tcPr marL="7597" marR="7597" marT="75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วิทยาลัยเทคนิคพังงา</a:t>
                      </a:r>
                    </a:p>
                  </a:txBody>
                  <a:tcPr marL="7597" marR="7597" marT="75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11.00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-25.67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-38.69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5544843"/>
                  </a:ext>
                </a:extLst>
              </a:tr>
              <a:tr h="247229">
                <a:tc>
                  <a:txBody>
                    <a:bodyPr/>
                    <a:lstStyle/>
                    <a:p>
                      <a:pPr algn="ctr" fontAlgn="b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16</a:t>
                      </a:r>
                    </a:p>
                  </a:txBody>
                  <a:tcPr marL="7597" marR="7597" marT="75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ตำรวจภูธรจังหวัดพังงา</a:t>
                      </a:r>
                    </a:p>
                  </a:txBody>
                  <a:tcPr marL="7597" marR="7597" marT="75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10.09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10.09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-25.67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100.00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548235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61.31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18407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8113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xperienced Engineer Explaining The Problems In Construction Works  Development After Recession Stock Photo - Download Image Now - i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สี่เหลี่ยมผืนผ้า 4"/>
          <p:cNvSpPr/>
          <p:nvPr/>
        </p:nvSpPr>
        <p:spPr>
          <a:xfrm>
            <a:off x="0" y="0"/>
            <a:ext cx="9906001" cy="6895344"/>
          </a:xfrm>
          <a:prstGeom prst="rect">
            <a:avLst/>
          </a:prstGeom>
          <a:solidFill>
            <a:srgbClr val="F2F2F2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4" name="กล่องข้อความ 27">
            <a:extLst>
              <a:ext uri="{FF2B5EF4-FFF2-40B4-BE49-F238E27FC236}">
                <a16:creationId xmlns:a16="http://schemas.microsoft.com/office/drawing/2014/main" id="{7273028C-8641-76FD-0771-3CE6ECE1A8AC}"/>
              </a:ext>
            </a:extLst>
          </p:cNvPr>
          <p:cNvSpPr txBox="1"/>
          <p:nvPr/>
        </p:nvSpPr>
        <p:spPr>
          <a:xfrm>
            <a:off x="4475939" y="3492757"/>
            <a:ext cx="3678272" cy="2862322"/>
          </a:xfrm>
          <a:prstGeom prst="rect">
            <a:avLst/>
          </a:prstGeom>
          <a:solidFill>
            <a:srgbClr val="ECF5E7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วิทยาลัยเกษตรและเทคโนโลยีพังงา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สำนักงานสาธารณสุขจังหวัดพังงา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สำนักงานปศุสัตว์จังหวัดพังงา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สำนักงานวัฒนธรรมจังหวัดพังงา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สำนักงานเกษตรจังหวัดพังงา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สำนักงานการปฏิรูปที่ดินจังหวัดพังงา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วิทยาลัยการอาชีพตะกั่วป่า                    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สำนักงานการท่องเที่ยวและกีฬาจังหวัดพังงา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โรงพยาบาลพังงา</a:t>
            </a:r>
          </a:p>
        </p:txBody>
      </p:sp>
      <p:sp>
        <p:nvSpPr>
          <p:cNvPr id="3" name="ตัวแทนหมายเลขสไลด์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6E1514-983F-408F-ABC0-7DFCF8634602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6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7412895" y="1628959"/>
            <a:ext cx="1395285" cy="2724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hangingPunct="0"/>
            <a:r>
              <a:rPr lang="th-TH" sz="1800" b="1" dirty="0">
                <a:solidFill>
                  <a:schemeClr val="tx1"/>
                </a:solidFill>
              </a:rPr>
              <a:t>หน่วย </a:t>
            </a:r>
            <a:r>
              <a:rPr lang="en-US" sz="1800" b="1" dirty="0">
                <a:solidFill>
                  <a:schemeClr val="tx1"/>
                </a:solidFill>
              </a:rPr>
              <a:t>: </a:t>
            </a:r>
            <a:r>
              <a:rPr lang="th-TH" sz="1800" b="1" dirty="0">
                <a:solidFill>
                  <a:schemeClr val="tx1"/>
                </a:solidFill>
              </a:rPr>
              <a:t>ล้านบาท</a:t>
            </a:r>
            <a:endParaRPr lang="en-US" sz="1800" b="1" dirty="0">
              <a:solidFill>
                <a:schemeClr val="tx1"/>
              </a:solidFill>
            </a:endParaRPr>
          </a:p>
        </p:txBody>
      </p:sp>
      <p:graphicFrame>
        <p:nvGraphicFramePr>
          <p:cNvPr id="44094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5632150"/>
              </p:ext>
            </p:extLst>
          </p:nvPr>
        </p:nvGraphicFramePr>
        <p:xfrm>
          <a:off x="1013304" y="1901423"/>
          <a:ext cx="7916470" cy="1318870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19481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6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47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97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59154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ปีงบประมาณ</a:t>
                      </a:r>
                      <a:endParaRPr kumimoji="0" lang="en-US" sz="3300" b="1" i="0" u="none" strike="noStrike" cap="none" normalizeH="0" baseline="0" dirty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จำนวนเงินที่ขอกัน</a:t>
                      </a:r>
                      <a:endParaRPr kumimoji="0" lang="en-US" sz="3300" b="1" i="0" u="none" strike="noStrike" cap="none" normalizeH="0" baseline="0" dirty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เบิกจ่าย</a:t>
                      </a:r>
                      <a:endParaRPr kumimoji="0" lang="en-US" sz="3300" b="1" i="0" u="none" strike="noStrike" cap="none" normalizeH="0" baseline="0" dirty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ร้อยละ</a:t>
                      </a:r>
                      <a:endParaRPr kumimoji="0" lang="en-US" sz="3300" b="1" i="0" u="none" strike="noStrike" cap="none" normalizeH="0" baseline="0" dirty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451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2565</a:t>
                      </a:r>
                      <a:endParaRPr kumimoji="0" lang="en-US" sz="3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300" b="1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424.16</a:t>
                      </a:r>
                      <a:endParaRPr lang="th-TH" sz="33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300" b="1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154.96</a:t>
                      </a:r>
                      <a:endParaRPr lang="th-TH" sz="33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300" b="1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36.36</a:t>
                      </a:r>
                      <a:endParaRPr lang="th-TH" sz="33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สี่เหลี่ยมผืนผ้ามุมมน 10"/>
          <p:cNvSpPr/>
          <p:nvPr/>
        </p:nvSpPr>
        <p:spPr>
          <a:xfrm>
            <a:off x="206062" y="219011"/>
            <a:ext cx="9427335" cy="12836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2" name="Picture 2" descr="ผลการค้นหารูปภาพสำหรับ ตราสัญลักษณ์ กรมบัญชีกลาง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911" y="319688"/>
            <a:ext cx="936104" cy="1079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381539AA-50FE-E6B9-E914-63A883A611C6}"/>
              </a:ext>
            </a:extLst>
          </p:cNvPr>
          <p:cNvGrpSpPr/>
          <p:nvPr/>
        </p:nvGrpSpPr>
        <p:grpSpPr>
          <a:xfrm>
            <a:off x="1672507" y="3492757"/>
            <a:ext cx="2743580" cy="994114"/>
            <a:chOff x="948907" y="1999976"/>
            <a:chExt cx="2817095" cy="99411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F2F1E46-121D-2D77-5F89-9D0E60EC826A}"/>
                </a:ext>
              </a:extLst>
            </p:cNvPr>
            <p:cNvSpPr/>
            <p:nvPr/>
          </p:nvSpPr>
          <p:spPr>
            <a:xfrm>
              <a:off x="1086928" y="2124926"/>
              <a:ext cx="2679074" cy="869164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00"/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802CC05-FA06-E49F-0B00-334402E13D0D}"/>
                </a:ext>
              </a:extLst>
            </p:cNvPr>
            <p:cNvGrpSpPr/>
            <p:nvPr/>
          </p:nvGrpSpPr>
          <p:grpSpPr>
            <a:xfrm>
              <a:off x="948907" y="1999976"/>
              <a:ext cx="2679074" cy="920181"/>
              <a:chOff x="1167092" y="1999976"/>
              <a:chExt cx="2480943" cy="920181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8DA4D507-83A9-53A0-09E7-ED9E015F1482}"/>
                  </a:ext>
                </a:extLst>
              </p:cNvPr>
              <p:cNvSpPr/>
              <p:nvPr/>
            </p:nvSpPr>
            <p:spPr>
              <a:xfrm>
                <a:off x="1167092" y="1999976"/>
                <a:ext cx="2480943" cy="920181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00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673256D-0837-36AF-7DA6-9921AC1F127B}"/>
                  </a:ext>
                </a:extLst>
              </p:cNvPr>
              <p:cNvSpPr txBox="1"/>
              <p:nvPr/>
            </p:nvSpPr>
            <p:spPr>
              <a:xfrm>
                <a:off x="1871932" y="2035834"/>
                <a:ext cx="1776103" cy="815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h-TH" sz="2500" b="1" dirty="0">
                    <a:solidFill>
                      <a:schemeClr val="accent6">
                        <a:lumMod val="75000"/>
                      </a:schemeClr>
                    </a:solidFill>
                  </a:rPr>
                  <a:t>เบิกจ่ายแล้วเสร็จ</a:t>
                </a:r>
              </a:p>
              <a:p>
                <a:pPr algn="ctr"/>
                <a:r>
                  <a:rPr lang="en-US" sz="2200" b="1" dirty="0"/>
                  <a:t>9 </a:t>
                </a:r>
                <a:r>
                  <a:rPr lang="th-TH" sz="2200" b="1" dirty="0"/>
                  <a:t>หน่วยงาน</a:t>
                </a:r>
              </a:p>
            </p:txBody>
          </p:sp>
        </p:grp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3298D5BC-5315-7684-B204-99562BDFA6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23865" y="2033878"/>
              <a:ext cx="960211" cy="960211"/>
            </a:xfrm>
            <a:prstGeom prst="rect">
              <a:avLst/>
            </a:prstGeom>
          </p:spPr>
        </p:pic>
      </p:grpSp>
      <p:sp>
        <p:nvSpPr>
          <p:cNvPr id="25" name="Rectangle 3">
            <a:extLst>
              <a:ext uri="{FF2B5EF4-FFF2-40B4-BE49-F238E27FC236}">
                <a16:creationId xmlns:a16="http://schemas.microsoft.com/office/drawing/2014/main" id="{FC5935AB-645D-4EC7-C572-BA211C0641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2507" y="0"/>
            <a:ext cx="7329826" cy="1554272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>
              <a:tabLst>
                <a:tab pos="914400" algn="l"/>
              </a:tabLst>
              <a:defRPr/>
            </a:pPr>
            <a:endParaRPr lang="th-TH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tabLst>
                <a:tab pos="914400" algn="l"/>
                <a:tab pos="6011863" algn="l"/>
              </a:tabLst>
              <a:defRPr/>
            </a:pPr>
            <a:r>
              <a:rPr lang="th-TH" sz="4300" b="1" dirty="0">
                <a:latin typeface="TH SarabunPSK" pitchFamily="34" charset="-34"/>
                <a:cs typeface="TH SarabunPSK" pitchFamily="34" charset="-34"/>
              </a:rPr>
              <a:t>หน่วยงานที่ขอกันเงินไว้เบิกเหลื่อมปี พ.ศ. </a:t>
            </a:r>
            <a:r>
              <a:rPr lang="en-US" sz="4300" b="1" dirty="0">
                <a:latin typeface="TH SarabunPSK" pitchFamily="34" charset="-34"/>
                <a:cs typeface="TH SarabunPSK" pitchFamily="34" charset="-34"/>
              </a:rPr>
              <a:t>2565</a:t>
            </a:r>
            <a:endParaRPr lang="th-TH" sz="4300" b="1" dirty="0">
              <a:latin typeface="TH SarabunPSK" pitchFamily="34" charset="-34"/>
              <a:cs typeface="TH SarabunPSK" pitchFamily="34" charset="-34"/>
            </a:endParaRPr>
          </a:p>
          <a:p>
            <a:pPr algn="ctr">
              <a:tabLst>
                <a:tab pos="914400" algn="l"/>
              </a:tabLst>
              <a:defRPr/>
            </a:pPr>
            <a:r>
              <a:rPr lang="th-TH" sz="4300" b="1" dirty="0">
                <a:latin typeface="TH SarabunPSK" pitchFamily="34" charset="-34"/>
                <a:cs typeface="TH SarabunPSK" pitchFamily="34" charset="-34"/>
              </a:rPr>
              <a:t>ของจังหวัดพังงา มีทั้งสิ้น </a:t>
            </a:r>
            <a:r>
              <a:rPr lang="en-US" sz="4300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28 </a:t>
            </a:r>
            <a:r>
              <a:rPr lang="th-TH" sz="4300" b="1" dirty="0">
                <a:latin typeface="TH SarabunPSK" pitchFamily="34" charset="-34"/>
                <a:cs typeface="TH SarabunPSK" pitchFamily="34" charset="-34"/>
              </a:rPr>
              <a:t>หน่วยงาน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D4B8D30-374F-930A-60FD-E5CFF5188D80}"/>
              </a:ext>
            </a:extLst>
          </p:cNvPr>
          <p:cNvSpPr txBox="1"/>
          <p:nvPr/>
        </p:nvSpPr>
        <p:spPr>
          <a:xfrm>
            <a:off x="5634034" y="6552491"/>
            <a:ext cx="418056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500" dirty="0"/>
              <a:t>ที่มา :</a:t>
            </a:r>
            <a:r>
              <a:rPr lang="en-US" sz="1500" dirty="0"/>
              <a:t> MIS : Financial Analytics</a:t>
            </a:r>
            <a:r>
              <a:rPr lang="th-TH" sz="1500" dirty="0"/>
              <a:t>  ข้อมูล ณ วันที่ 23 มกราคม 2566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480332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tacked of coin money with account book finance and banking concept for background.concept in grow and walk step by step for success in business">
            <a:extLst>
              <a:ext uri="{FF2B5EF4-FFF2-40B4-BE49-F238E27FC236}">
                <a16:creationId xmlns:a16="http://schemas.microsoft.com/office/drawing/2014/main" id="{4307C376-BEFF-8CF4-2991-0A32C10C2F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1"/>
          <a:stretch/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585D153-8AC8-3098-60C2-C34346580EAF}"/>
              </a:ext>
            </a:extLst>
          </p:cNvPr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2F2F2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สี่เหลี่ยมผืนผ้ามุมมน 10">
            <a:extLst>
              <a:ext uri="{FF2B5EF4-FFF2-40B4-BE49-F238E27FC236}">
                <a16:creationId xmlns:a16="http://schemas.microsoft.com/office/drawing/2014/main" id="{1280A3E6-1CE2-18F6-197B-C4F799C43B6D}"/>
              </a:ext>
            </a:extLst>
          </p:cNvPr>
          <p:cNvSpPr/>
          <p:nvPr/>
        </p:nvSpPr>
        <p:spPr>
          <a:xfrm>
            <a:off x="715271" y="125226"/>
            <a:ext cx="8730014" cy="118000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4" name="Picture 2" descr="ผลการค้นหารูปภาพสำหรับ ตราสัญลักษณ์ กรมบัญชีกลาง">
            <a:extLst>
              <a:ext uri="{FF2B5EF4-FFF2-40B4-BE49-F238E27FC236}">
                <a16:creationId xmlns:a16="http://schemas.microsoft.com/office/drawing/2014/main" id="{B4956D97-0A94-E9FB-403A-7D5F801D11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6338" y="254261"/>
            <a:ext cx="852995" cy="983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DD47C4A1-BBB0-E0FD-34F4-934070296A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2302" y="116832"/>
            <a:ext cx="6909633" cy="1169551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ctr">
              <a:tabLst>
                <a:tab pos="914400" algn="l"/>
              </a:tabLst>
              <a:defRPr/>
            </a:pPr>
            <a:r>
              <a:rPr lang="th-TH" sz="3500" b="1" dirty="0">
                <a:latin typeface="TH SarabunPSK" pitchFamily="34" charset="-34"/>
                <a:cs typeface="TH SarabunPSK" pitchFamily="34" charset="-34"/>
              </a:rPr>
              <a:t>หน่วยงานที่ขอกันเงินไว้เบิกเหลื่อมปี พ.ศ. </a:t>
            </a:r>
            <a:r>
              <a:rPr lang="en-US" sz="3500" b="1" dirty="0">
                <a:latin typeface="TH SarabunPSK" pitchFamily="34" charset="-34"/>
                <a:cs typeface="TH SarabunPSK" pitchFamily="34" charset="-34"/>
              </a:rPr>
              <a:t>2565</a:t>
            </a:r>
            <a:endParaRPr lang="th-TH" sz="3500" b="1" dirty="0">
              <a:latin typeface="TH SarabunPSK" pitchFamily="34" charset="-34"/>
              <a:cs typeface="TH SarabunPSK" pitchFamily="34" charset="-34"/>
            </a:endParaRPr>
          </a:p>
          <a:p>
            <a:pPr algn="ctr">
              <a:tabLst>
                <a:tab pos="914400" algn="l"/>
              </a:tabLst>
              <a:defRPr/>
            </a:pPr>
            <a:r>
              <a:rPr lang="th-TH" sz="3500" b="1" dirty="0">
                <a:latin typeface="TH SarabunPSK" pitchFamily="34" charset="-34"/>
                <a:cs typeface="TH SarabunPSK" pitchFamily="34" charset="-34"/>
              </a:rPr>
              <a:t>ของจังหวัดพังงา เบิกจ่ายไม่แล้วเสร็จ </a:t>
            </a:r>
            <a:r>
              <a:rPr lang="en-US" sz="3500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19 </a:t>
            </a:r>
            <a:r>
              <a:rPr lang="th-TH" sz="3500" b="1" dirty="0">
                <a:latin typeface="TH SarabunPSK" pitchFamily="34" charset="-34"/>
                <a:cs typeface="TH SarabunPSK" pitchFamily="34" charset="-34"/>
              </a:rPr>
              <a:t>หน่วยงาน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6EACF8D-156B-3FB9-B71B-CD015E78FF23}"/>
              </a:ext>
            </a:extLst>
          </p:cNvPr>
          <p:cNvSpPr txBox="1"/>
          <p:nvPr/>
        </p:nvSpPr>
        <p:spPr>
          <a:xfrm>
            <a:off x="5345690" y="6637039"/>
            <a:ext cx="40995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400" dirty="0"/>
              <a:t>ที่มา :</a:t>
            </a:r>
            <a:r>
              <a:rPr lang="en-US" sz="1400" dirty="0"/>
              <a:t> MIS : Financial Analytics</a:t>
            </a:r>
            <a:r>
              <a:rPr lang="th-TH" sz="1400" dirty="0"/>
              <a:t> ข้อมูล ณ วันที่ 20 มกราคม 2566</a:t>
            </a:r>
            <a:endParaRPr lang="en-US" sz="1400" dirty="0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28605E4-630B-688B-51ED-2E76817456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753943"/>
              </p:ext>
            </p:extLst>
          </p:nvPr>
        </p:nvGraphicFramePr>
        <p:xfrm>
          <a:off x="872427" y="1478865"/>
          <a:ext cx="8230920" cy="5205501"/>
        </p:xfrm>
        <a:graphic>
          <a:graphicData uri="http://schemas.openxmlformats.org/drawingml/2006/table">
            <a:tbl>
              <a:tblPr/>
              <a:tblGrid>
                <a:gridCol w="451974">
                  <a:extLst>
                    <a:ext uri="{9D8B030D-6E8A-4147-A177-3AD203B41FA5}">
                      <a16:colId xmlns:a16="http://schemas.microsoft.com/office/drawing/2014/main" val="3038703407"/>
                    </a:ext>
                  </a:extLst>
                </a:gridCol>
                <a:gridCol w="4497906">
                  <a:extLst>
                    <a:ext uri="{9D8B030D-6E8A-4147-A177-3AD203B41FA5}">
                      <a16:colId xmlns:a16="http://schemas.microsoft.com/office/drawing/2014/main" val="1693043626"/>
                    </a:ext>
                  </a:extLst>
                </a:gridCol>
                <a:gridCol w="961911">
                  <a:extLst>
                    <a:ext uri="{9D8B030D-6E8A-4147-A177-3AD203B41FA5}">
                      <a16:colId xmlns:a16="http://schemas.microsoft.com/office/drawing/2014/main" val="1996643534"/>
                    </a:ext>
                  </a:extLst>
                </a:gridCol>
                <a:gridCol w="777435">
                  <a:extLst>
                    <a:ext uri="{9D8B030D-6E8A-4147-A177-3AD203B41FA5}">
                      <a16:colId xmlns:a16="http://schemas.microsoft.com/office/drawing/2014/main" val="2483157256"/>
                    </a:ext>
                  </a:extLst>
                </a:gridCol>
                <a:gridCol w="737905">
                  <a:extLst>
                    <a:ext uri="{9D8B030D-6E8A-4147-A177-3AD203B41FA5}">
                      <a16:colId xmlns:a16="http://schemas.microsoft.com/office/drawing/2014/main" val="3716856457"/>
                    </a:ext>
                  </a:extLst>
                </a:gridCol>
                <a:gridCol w="803789">
                  <a:extLst>
                    <a:ext uri="{9D8B030D-6E8A-4147-A177-3AD203B41FA5}">
                      <a16:colId xmlns:a16="http://schemas.microsoft.com/office/drawing/2014/main" val="1745163906"/>
                    </a:ext>
                  </a:extLst>
                </a:gridCol>
              </a:tblGrid>
              <a:tr h="24788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ลำดับ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หน่วยงาน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รวมเงินกัน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เบิกจ่าย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ร้อยละเบิกจ่าย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คงเหลือ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5366624"/>
                  </a:ext>
                </a:extLst>
              </a:tr>
              <a:tr h="247881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ไว้เบิกเหลื่อมปี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822838"/>
                  </a:ext>
                </a:extLst>
              </a:tr>
              <a:tr h="247881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งบประมาณจังหวัด - สำนักงานจังหวัดพังงา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80.95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12.08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14.92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68.87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3706387"/>
                  </a:ext>
                </a:extLst>
              </a:tr>
              <a:tr h="247881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สำนักงานส่งเสริมการปกครองท้องถิ่นจังหวัดพังงา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78.44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19.33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24.64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59.11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0260208"/>
                  </a:ext>
                </a:extLst>
              </a:tr>
              <a:tr h="247881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แขวงทางหลวงพังงา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60.00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46.16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76.93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12.39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8467442"/>
                  </a:ext>
                </a:extLst>
              </a:tr>
              <a:tr h="247881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ตำรวจภูธรจังหวัดพังงา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56.94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15.70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27.56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41.25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0743467"/>
                  </a:ext>
                </a:extLst>
              </a:tr>
              <a:tr h="247881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สำนักงานจังหวัดพังงา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24.80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5.36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21.60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19.44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2573675"/>
                  </a:ext>
                </a:extLst>
              </a:tr>
              <a:tr h="247881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โครงการชลประทานพังงา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23.43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13.61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58.11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9.81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7331325"/>
                  </a:ext>
                </a:extLst>
              </a:tr>
              <a:tr h="247881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สำนักงานเขตพื้นที่การศึกษาประถมศึกษาพังงา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16.93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6.73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39.73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10.21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8278345"/>
                  </a:ext>
                </a:extLst>
              </a:tr>
              <a:tr h="247881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สำนักงานเขตพื้นที่การศึกษามัธยมศึกษาพังงา ภูเก็ต ระนอง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16.86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6.45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38.25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9.69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3403608"/>
                  </a:ext>
                </a:extLst>
              </a:tr>
              <a:tr h="247881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สำนักงานโยธาธิการและผังเมืองจังหวัดพังงา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10.85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10.85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9744756"/>
                  </a:ext>
                </a:extLst>
              </a:tr>
              <a:tr h="247881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วิทยาลัยเทคนิคพังงา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10.07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6.82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67.75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2.61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4470063"/>
                  </a:ext>
                </a:extLst>
              </a:tr>
              <a:tr h="247881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11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เทศบาลเมืองตะกั่วป่า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9.87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9.87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0779109"/>
                  </a:ext>
                </a:extLst>
              </a:tr>
              <a:tr h="247881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12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ที่ทำการปกครองจังหวัดพังงา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7.19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3.19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44.44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3.99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4031815"/>
                  </a:ext>
                </a:extLst>
              </a:tr>
              <a:tr h="247881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13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โรงเรียนราชประชานุเคราะห์ 35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5.16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3.00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58.04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2.17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4217096"/>
                  </a:ext>
                </a:extLst>
              </a:tr>
              <a:tr h="247881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14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แขวงทางหลวงชนบทพังงา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5.08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2.27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44.62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2.82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758661"/>
                  </a:ext>
                </a:extLst>
              </a:tr>
              <a:tr h="247881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15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สำนักงานส่งเสริมการศึกษานอกระบบและการศึกษาตามอัธยาศัยจังหวัดพังงา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3.87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1.39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35.93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2.48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8312504"/>
                  </a:ext>
                </a:extLst>
              </a:tr>
              <a:tr h="247881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16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โรงเรียนดีบุกพังงา</a:t>
                      </a:r>
                      <a:r>
                        <a:rPr lang="th-TH" sz="15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วิท</a:t>
                      </a:r>
                      <a:r>
                        <a:rPr lang="th-TH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ยายน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2.98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2.98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99.91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9900099"/>
                  </a:ext>
                </a:extLst>
              </a:tr>
              <a:tr h="247881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17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ศูนย์การศึกษาพิเศษประจำจังหวัดพังงา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2.03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0.14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7.04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1.89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6848273"/>
                  </a:ext>
                </a:extLst>
              </a:tr>
              <a:tr h="247881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18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สำนักงานป้องกันและบรรเทาสาธารณภัยจังหวัดพังงา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1.55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0.81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51.88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0.75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1705850"/>
                  </a:ext>
                </a:extLst>
              </a:tr>
              <a:tr h="247881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19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สำนักงานศึกษาธิการจังหวัดพังงา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0.35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0.17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49.25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0.18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9181123"/>
                  </a:ext>
                </a:extLst>
              </a:tr>
            </a:tbl>
          </a:graphicData>
        </a:graphic>
      </p:graphicFrame>
      <p:sp>
        <p:nvSpPr>
          <p:cNvPr id="17" name="สี่เหลี่ยมผืนผ้า 1">
            <a:extLst>
              <a:ext uri="{FF2B5EF4-FFF2-40B4-BE49-F238E27FC236}">
                <a16:creationId xmlns:a16="http://schemas.microsoft.com/office/drawing/2014/main" id="{2DA388A7-6F28-3EAC-7EAE-642D39BDE785}"/>
              </a:ext>
            </a:extLst>
          </p:cNvPr>
          <p:cNvSpPr/>
          <p:nvPr/>
        </p:nvSpPr>
        <p:spPr>
          <a:xfrm>
            <a:off x="7753539" y="1235665"/>
            <a:ext cx="1395285" cy="2724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hangingPunct="0"/>
            <a:r>
              <a:rPr lang="th-TH" sz="1400" b="1" dirty="0">
                <a:solidFill>
                  <a:schemeClr val="tx1"/>
                </a:solidFill>
              </a:rPr>
              <a:t>หน่วย </a:t>
            </a:r>
            <a:r>
              <a:rPr lang="en-US" sz="1400" b="1" dirty="0">
                <a:solidFill>
                  <a:schemeClr val="tx1"/>
                </a:solidFill>
              </a:rPr>
              <a:t>: </a:t>
            </a:r>
            <a:r>
              <a:rPr lang="th-TH" sz="1400" b="1" dirty="0">
                <a:solidFill>
                  <a:schemeClr val="tx1"/>
                </a:solidFill>
              </a:rPr>
              <a:t>ล้านบาท</a:t>
            </a:r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326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รูปภาพ 21"/>
          <p:cNvPicPr>
            <a:picLocks noChangeAspect="1"/>
          </p:cNvPicPr>
          <p:nvPr/>
        </p:nvPicPr>
        <p:blipFill rotWithShape="1">
          <a:blip r:embed="rId2"/>
          <a:srcRect t="70647" b="4677"/>
          <a:stretch/>
        </p:blipFill>
        <p:spPr>
          <a:xfrm>
            <a:off x="0" y="1"/>
            <a:ext cx="9910907" cy="1444130"/>
          </a:xfrm>
          <a:prstGeom prst="rect">
            <a:avLst/>
          </a:prstGeom>
        </p:spPr>
      </p:pic>
      <p:sp>
        <p:nvSpPr>
          <p:cNvPr id="23" name="สี่เหลี่ยมผืนผ้า 22"/>
          <p:cNvSpPr/>
          <p:nvPr/>
        </p:nvSpPr>
        <p:spPr>
          <a:xfrm>
            <a:off x="-4908" y="26488"/>
            <a:ext cx="9910907" cy="1417643"/>
          </a:xfrm>
          <a:prstGeom prst="rect">
            <a:avLst/>
          </a:prstGeom>
          <a:solidFill>
            <a:srgbClr val="EDEDE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12" name="สี่เหลี่ยมผืนผ้ามุมมน 11"/>
          <p:cNvSpPr/>
          <p:nvPr/>
        </p:nvSpPr>
        <p:spPr>
          <a:xfrm>
            <a:off x="236876" y="157690"/>
            <a:ext cx="9427335" cy="108572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3" name="Picture 2" descr="ผลการค้นหารูปภาพสำหรับ ตราสัญลักษณ์ กรมบัญชีกลาง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565" y="234909"/>
            <a:ext cx="851004" cy="981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กล่องข้อความ 2"/>
          <p:cNvSpPr txBox="1"/>
          <p:nvPr/>
        </p:nvSpPr>
        <p:spPr>
          <a:xfrm>
            <a:off x="1357258" y="415594"/>
            <a:ext cx="8354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600" b="1" dirty="0"/>
              <a:t>เงินกันไว้เบิกเหลื่อมปีของปีงบประมาณ พ.ศ. 2565</a:t>
            </a:r>
          </a:p>
        </p:txBody>
      </p:sp>
      <p:sp>
        <p:nvSpPr>
          <p:cNvPr id="17" name="กล่องข้อความ 16"/>
          <p:cNvSpPr txBox="1"/>
          <p:nvPr/>
        </p:nvSpPr>
        <p:spPr>
          <a:xfrm>
            <a:off x="482135" y="2054948"/>
            <a:ext cx="895158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   </a:t>
            </a:r>
            <a:r>
              <a:rPr lang="th-TH" b="1" dirty="0">
                <a:solidFill>
                  <a:schemeClr val="accent5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ตามมาตรการการเร่งรัดการเบิกจ่ายงบประมาณและการใช้จ่ายภาครัฐ </a:t>
            </a:r>
            <a:br>
              <a:rPr lang="th-TH" b="1" dirty="0">
                <a:solidFill>
                  <a:schemeClr val="accent5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b="1" dirty="0">
                <a:solidFill>
                  <a:schemeClr val="accent5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ประจำปีงบประมาณ พ.ศ. 2566</a:t>
            </a:r>
            <a:r>
              <a:rPr 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ให้เร่งรัดการเบิกจ่ายเงินกันไว้เบิกเหลื่อมปีของปีงบประมาณ </a:t>
            </a:r>
            <a:b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พ.ศ. 2565 ให้สามารถเบิกจ่ายภายในไตรมาสที่ 1 ของปีงบประมาณ พ.ศ. 2566 โดยเฉพาะ</a:t>
            </a:r>
            <a:b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ในส่วนของรายจ่ายที่ก่อหนี้ผูกพันแล้ว สำหรับเงินกันไว้เบิกเหลื่อมปีที่อยู่ระหว่าง</a:t>
            </a:r>
            <a:b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ดำเนินการจัดซื้อจัดจ้างแล้ว ให้เร่งรัดการก่อหนี้และเบิกจ่ายโดยเร็ว</a:t>
            </a:r>
          </a:p>
        </p:txBody>
      </p:sp>
      <p:sp>
        <p:nvSpPr>
          <p:cNvPr id="18" name="กล่องข้อความ 17"/>
          <p:cNvSpPr txBox="1"/>
          <p:nvPr/>
        </p:nvSpPr>
        <p:spPr>
          <a:xfrm>
            <a:off x="1332937" y="4755069"/>
            <a:ext cx="8191490" cy="954107"/>
          </a:xfrm>
          <a:prstGeom prst="rect">
            <a:avLst/>
          </a:prstGeom>
          <a:noFill/>
          <a:ln>
            <a:solidFill>
              <a:srgbClr val="FF3399"/>
            </a:solidFill>
            <a:prstDash val="dashDot"/>
          </a:ln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rgbClr val="FF0000"/>
                </a:solidFill>
              </a:rPr>
              <a:t>กรณีมีความจำเป็นต้องขอเบิกเงินจากคลังภายหลังระยะเวลาดังกล่าว </a:t>
            </a:r>
            <a:br>
              <a:rPr lang="th-TH" b="1" dirty="0">
                <a:solidFill>
                  <a:srgbClr val="FF0000"/>
                </a:solidFill>
              </a:rPr>
            </a:br>
            <a:r>
              <a:rPr lang="th-TH" dirty="0"/>
              <a:t>ให้ขอทำความตกลงกับกระทรวงการคลังเพื่อขอขยายเวลาออกไปอีกไม่เกินหกเดือน</a:t>
            </a:r>
          </a:p>
        </p:txBody>
      </p:sp>
      <p:grpSp>
        <p:nvGrpSpPr>
          <p:cNvPr id="30" name="กลุ่ม 29"/>
          <p:cNvGrpSpPr/>
          <p:nvPr/>
        </p:nvGrpSpPr>
        <p:grpSpPr>
          <a:xfrm>
            <a:off x="-2" y="6054772"/>
            <a:ext cx="9373066" cy="803228"/>
            <a:chOff x="-7739345" y="8804946"/>
            <a:chExt cx="8633724" cy="448065"/>
          </a:xfrm>
        </p:grpSpPr>
        <p:sp>
          <p:nvSpPr>
            <p:cNvPr id="31" name="สี่เหลี่ยมผืนผ้า 30"/>
            <p:cNvSpPr/>
            <p:nvPr/>
          </p:nvSpPr>
          <p:spPr>
            <a:xfrm flipH="1">
              <a:off x="-7739345" y="8804946"/>
              <a:ext cx="7844452" cy="448065"/>
            </a:xfrm>
            <a:prstGeom prst="rect">
              <a:avLst/>
            </a:prstGeom>
            <a:gradFill flip="none" rotWithShape="1">
              <a:gsLst>
                <a:gs pos="0">
                  <a:srgbClr val="FFC50D"/>
                </a:gs>
                <a:gs pos="65000">
                  <a:srgbClr val="FFE389"/>
                </a:gs>
                <a:gs pos="98000">
                  <a:srgbClr val="FFF3CD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latin typeface="JasmineUPC" panose="02020603050405020304" pitchFamily="18" charset="-34"/>
                <a:cs typeface="JasmineUPC" panose="02020603050405020304" pitchFamily="18" charset="-34"/>
              </a:endParaRPr>
            </a:p>
          </p:txBody>
        </p:sp>
        <p:sp>
          <p:nvSpPr>
            <p:cNvPr id="32" name="กล่องข้อความ 31"/>
            <p:cNvSpPr txBox="1"/>
            <p:nvPr/>
          </p:nvSpPr>
          <p:spPr>
            <a:xfrm>
              <a:off x="-7534741" y="8929570"/>
              <a:ext cx="8429120" cy="2060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th-TH" sz="1800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ระเบียบกระทรวงการคลังว่าด้วยการเบิกเงินจากคลัง การรับเงิน การจ่ายเงิน การเก็บรักษาเงิน และการนำเงินส่งคลัง พ.ศ. 2562</a:t>
              </a:r>
            </a:p>
          </p:txBody>
        </p:sp>
      </p:grpSp>
      <p:sp>
        <p:nvSpPr>
          <p:cNvPr id="29" name="กล่องข้อความ 28"/>
          <p:cNvSpPr txBox="1"/>
          <p:nvPr/>
        </p:nvSpPr>
        <p:spPr>
          <a:xfrm>
            <a:off x="220844" y="6054772"/>
            <a:ext cx="3860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พระราชบัญญัติวิธีการงบประมาณ พ.ศ. 2561</a:t>
            </a: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-9816" y="1441156"/>
            <a:ext cx="9915816" cy="43065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กล่องข้อความ 10"/>
          <p:cNvSpPr txBox="1"/>
          <p:nvPr/>
        </p:nvSpPr>
        <p:spPr>
          <a:xfrm>
            <a:off x="131569" y="1391625"/>
            <a:ext cx="101900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700" b="1" spc="-2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การขยายเวลาเบิกเงินกันไว้เบิกเหลื่อมปี สามารถขยายออกไปได้อีกไม่เกินหกเดือนของปีงบประมาณถัดไป</a:t>
            </a:r>
          </a:p>
        </p:txBody>
      </p:sp>
      <p:sp>
        <p:nvSpPr>
          <p:cNvPr id="35" name="กล่องข้อความ 34"/>
          <p:cNvSpPr txBox="1"/>
          <p:nvPr/>
        </p:nvSpPr>
        <p:spPr>
          <a:xfrm>
            <a:off x="220844" y="6487142"/>
            <a:ext cx="8752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มติคณะรัฐมนตรี  เมื่อวันที่ 27 กันยายน 2565 เรื่อง มาตรการเร่งรัด เบิกจ่ายงบประมาณและการใช้จ่ายภาครัฐ พ.ศ. 2566</a:t>
            </a:r>
          </a:p>
        </p:txBody>
      </p:sp>
      <p:pic>
        <p:nvPicPr>
          <p:cNvPr id="39" name="รูปภาพ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5205" y="5886198"/>
            <a:ext cx="938335" cy="93833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2C79A66-C6DA-BA20-9DD9-38BACEDED3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373" y="4288901"/>
            <a:ext cx="1255885" cy="145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4307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770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3928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381001" y="17957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ln>
                  <a:solidFill>
                    <a:srgbClr val="FF0066">
                      <a:alpha val="98000"/>
                    </a:srgbClr>
                  </a:solidFill>
                </a:ln>
                <a:solidFill>
                  <a:srgbClr val="FF0066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รายงานการรับเงินจากการจำหน่ายสลากกาชาด</a:t>
            </a: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381000" y="483981"/>
            <a:ext cx="9143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จัดงานกาชาดและงานประจำปี 2566 จังหวัดพังงา "เสน่ห์กราภูงา เมืองพังงาผาสุก"</a:t>
            </a:r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381002" y="901568"/>
            <a:ext cx="9143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ณ วันที่ 25 มกราคม 2566</a:t>
            </a:r>
          </a:p>
        </p:txBody>
      </p:sp>
      <p:graphicFrame>
        <p:nvGraphicFramePr>
          <p:cNvPr id="8" name="ตาราง 7"/>
          <p:cNvGraphicFramePr>
            <a:graphicFrameLocks noGrp="1"/>
          </p:cNvGraphicFramePr>
          <p:nvPr/>
        </p:nvGraphicFramePr>
        <p:xfrm>
          <a:off x="471152" y="1482032"/>
          <a:ext cx="8950816" cy="464407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77042">
                  <a:extLst>
                    <a:ext uri="{9D8B030D-6E8A-4147-A177-3AD203B41FA5}">
                      <a16:colId xmlns:a16="http://schemas.microsoft.com/office/drawing/2014/main" val="3813143920"/>
                    </a:ext>
                  </a:extLst>
                </a:gridCol>
                <a:gridCol w="865392">
                  <a:extLst>
                    <a:ext uri="{9D8B030D-6E8A-4147-A177-3AD203B41FA5}">
                      <a16:colId xmlns:a16="http://schemas.microsoft.com/office/drawing/2014/main" val="1523165003"/>
                    </a:ext>
                  </a:extLst>
                </a:gridCol>
                <a:gridCol w="2292439">
                  <a:extLst>
                    <a:ext uri="{9D8B030D-6E8A-4147-A177-3AD203B41FA5}">
                      <a16:colId xmlns:a16="http://schemas.microsoft.com/office/drawing/2014/main" val="2841808090"/>
                    </a:ext>
                  </a:extLst>
                </a:gridCol>
                <a:gridCol w="1403798">
                  <a:extLst>
                    <a:ext uri="{9D8B030D-6E8A-4147-A177-3AD203B41FA5}">
                      <a16:colId xmlns:a16="http://schemas.microsoft.com/office/drawing/2014/main" val="682581381"/>
                    </a:ext>
                  </a:extLst>
                </a:gridCol>
                <a:gridCol w="1197735">
                  <a:extLst>
                    <a:ext uri="{9D8B030D-6E8A-4147-A177-3AD203B41FA5}">
                      <a16:colId xmlns:a16="http://schemas.microsoft.com/office/drawing/2014/main" val="1312833521"/>
                    </a:ext>
                  </a:extLst>
                </a:gridCol>
                <a:gridCol w="1017431">
                  <a:extLst>
                    <a:ext uri="{9D8B030D-6E8A-4147-A177-3AD203B41FA5}">
                      <a16:colId xmlns:a16="http://schemas.microsoft.com/office/drawing/2014/main" val="156601702"/>
                    </a:ext>
                  </a:extLst>
                </a:gridCol>
                <a:gridCol w="1596979">
                  <a:extLst>
                    <a:ext uri="{9D8B030D-6E8A-4147-A177-3AD203B41FA5}">
                      <a16:colId xmlns:a16="http://schemas.microsoft.com/office/drawing/2014/main" val="4194543050"/>
                    </a:ext>
                  </a:extLst>
                </a:gridCol>
              </a:tblGrid>
              <a:tr h="777968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solidFill>
                            <a:schemeClr val="bg1"/>
                          </a:solidFill>
                          <a:cs typeface="+mj-cs"/>
                        </a:rPr>
                        <a:t>ลำดับที่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33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solidFill>
                            <a:schemeClr val="bg1"/>
                          </a:solidFill>
                          <a:cs typeface="+mj-cs"/>
                        </a:rPr>
                        <a:t>วันที่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33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solidFill>
                            <a:schemeClr val="bg1"/>
                          </a:solidFill>
                          <a:cs typeface="+mj-cs"/>
                        </a:rPr>
                        <a:t>หน่วยงาน/บุคคล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33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solidFill>
                            <a:schemeClr val="bg1"/>
                          </a:solidFill>
                          <a:cs typeface="+mj-cs"/>
                        </a:rPr>
                        <a:t>เงินที่ต้องนำส่ง</a:t>
                      </a:r>
                    </a:p>
                    <a:p>
                      <a:pPr algn="ctr"/>
                      <a:r>
                        <a:rPr lang="th-TH" sz="1600" dirty="0">
                          <a:solidFill>
                            <a:schemeClr val="bg1"/>
                          </a:solidFill>
                          <a:cs typeface="+mj-cs"/>
                        </a:rPr>
                        <a:t>(หักส่วนลด 3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cs typeface="+mj-cs"/>
                        </a:rPr>
                        <a:t>%</a:t>
                      </a:r>
                      <a:r>
                        <a:rPr lang="th-TH" sz="1600" dirty="0">
                          <a:solidFill>
                            <a:schemeClr val="bg1"/>
                          </a:solidFill>
                          <a:cs typeface="+mj-cs"/>
                        </a:rPr>
                        <a:t> แล้ว)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33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solidFill>
                            <a:schemeClr val="bg1"/>
                          </a:solidFill>
                          <a:cs typeface="+mj-cs"/>
                        </a:rPr>
                        <a:t>รับเงินโอนเข้าบัญชี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33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solidFill>
                            <a:schemeClr val="bg1"/>
                          </a:solidFill>
                          <a:cs typeface="+mj-cs"/>
                        </a:rPr>
                        <a:t>ผลต่าง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33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solidFill>
                            <a:schemeClr val="bg1"/>
                          </a:solidFill>
                          <a:cs typeface="+mj-cs"/>
                        </a:rPr>
                        <a:t>หมายเหตุ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33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955286"/>
                  </a:ext>
                </a:extLst>
              </a:tr>
              <a:tr h="444564">
                <a:tc>
                  <a:txBody>
                    <a:bodyPr/>
                    <a:lstStyle/>
                    <a:p>
                      <a:pPr algn="ctr"/>
                      <a:r>
                        <a:rPr lang="th-TH" sz="1800" b="1" baseline="0" dirty="0">
                          <a:cs typeface="+mj-cs"/>
                        </a:rPr>
                        <a:t>1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th-TH" sz="1800" b="1" dirty="0">
                          <a:cs typeface="+mj-cs"/>
                        </a:rPr>
                        <a:t>12</a:t>
                      </a:r>
                      <a:r>
                        <a:rPr lang="th-TH" sz="1800" b="1" baseline="0" dirty="0">
                          <a:cs typeface="+mj-cs"/>
                        </a:rPr>
                        <a:t> ม.ค.66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th-TH" sz="1800" b="1" dirty="0">
                          <a:cs typeface="+mj-cs"/>
                        </a:rPr>
                        <a:t>ศาลจังหวัดตะกั่วป่า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1800" b="1" dirty="0">
                          <a:cs typeface="+mj-cs"/>
                        </a:rPr>
                        <a:t>970.00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1800" b="1" dirty="0">
                          <a:cs typeface="+mj-cs"/>
                        </a:rPr>
                        <a:t>970.00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1800" b="1" dirty="0">
                          <a:cs typeface="+mj-cs"/>
                        </a:rPr>
                        <a:t>0.00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th-TH" sz="1800" dirty="0">
                          <a:cs typeface="+mj-cs"/>
                        </a:rPr>
                        <a:t>ส่ง 1เล่ม จาก 10เล่ม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6122560"/>
                  </a:ext>
                </a:extLst>
              </a:tr>
              <a:tr h="471841">
                <a:tc>
                  <a:txBody>
                    <a:bodyPr/>
                    <a:lstStyle/>
                    <a:p>
                      <a:pPr algn="ctr"/>
                      <a:r>
                        <a:rPr lang="th-TH" sz="1800" b="1" baseline="0" dirty="0">
                          <a:cs typeface="+mj-cs"/>
                        </a:rPr>
                        <a:t>2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th-TH" sz="1800" b="1" dirty="0">
                          <a:cs typeface="+mj-cs"/>
                        </a:rPr>
                        <a:t>18</a:t>
                      </a:r>
                      <a:r>
                        <a:rPr lang="th-TH" sz="1800" b="1" baseline="0" dirty="0">
                          <a:cs typeface="+mj-cs"/>
                        </a:rPr>
                        <a:t> ม.ค.66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th-TH" sz="1800" b="1" dirty="0">
                          <a:cs typeface="+mj-cs"/>
                        </a:rPr>
                        <a:t>สนง.คปภ.จังหวัดพังงา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1800" b="1">
                          <a:cs typeface="+mj-cs"/>
                        </a:rPr>
                        <a:t>7,760.00</a:t>
                      </a:r>
                      <a:endParaRPr lang="th-TH" sz="1800" b="1" dirty="0">
                        <a:cs typeface="+mj-cs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1800" b="1" dirty="0">
                          <a:cs typeface="+mj-cs"/>
                        </a:rPr>
                        <a:t>8,000.00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1800" b="1" dirty="0">
                          <a:cs typeface="+mj-cs"/>
                        </a:rPr>
                        <a:t>-240.00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th-TH" sz="1800" dirty="0">
                          <a:cs typeface="+mj-cs"/>
                        </a:rPr>
                        <a:t>มอบส่วนลดให้กาชาด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58726518"/>
                  </a:ext>
                </a:extLst>
              </a:tr>
              <a:tr h="40066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800" b="1" baseline="0" dirty="0">
                          <a:cs typeface="+mj-cs"/>
                        </a:rPr>
                        <a:t>3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800" b="1" dirty="0">
                          <a:cs typeface="+mj-cs"/>
                        </a:rPr>
                        <a:t>19</a:t>
                      </a:r>
                      <a:r>
                        <a:rPr lang="th-TH" sz="1800" b="1" baseline="0" dirty="0">
                          <a:cs typeface="+mj-cs"/>
                        </a:rPr>
                        <a:t> ม.ค.66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th-TH" sz="1800" b="1" dirty="0">
                          <a:cs typeface="+mj-cs"/>
                        </a:rPr>
                        <a:t>หจก.เหมืองหินบำรุง 44 หล่อยูง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1800" b="1" dirty="0">
                          <a:cs typeface="+mj-cs"/>
                        </a:rPr>
                        <a:t>48,500.00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1800" b="1" dirty="0">
                          <a:cs typeface="+mj-cs"/>
                        </a:rPr>
                        <a:t>48,500.00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1800" b="1" dirty="0">
                          <a:cs typeface="+mj-cs"/>
                        </a:rPr>
                        <a:t>0.00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th-TH" sz="1800" dirty="0">
                        <a:cs typeface="+mj-cs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00254211"/>
                  </a:ext>
                </a:extLst>
              </a:tr>
              <a:tr h="392904"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cs typeface="+mj-cs"/>
                        </a:rPr>
                        <a:t>4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0" lang="th-TH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j-cs"/>
                        </a:rPr>
                        <a:t>19 ม.ค.66</a:t>
                      </a:r>
                      <a:endParaRPr lang="th-TH" sz="1800" b="1" dirty="0">
                        <a:cs typeface="+mj-cs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th-TH" sz="1800" b="1" dirty="0">
                          <a:cs typeface="+mj-cs"/>
                        </a:rPr>
                        <a:t>สนง.คลังจังหวัดพังงา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1800" b="1" dirty="0">
                          <a:cs typeface="+mj-cs"/>
                        </a:rPr>
                        <a:t>14,550.00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1800" b="1" dirty="0">
                          <a:cs typeface="+mj-cs"/>
                        </a:rPr>
                        <a:t>14,550.00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1800" b="1" dirty="0">
                          <a:cs typeface="+mj-cs"/>
                        </a:rPr>
                        <a:t>0.00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th-TH" sz="1800" dirty="0">
                        <a:cs typeface="+mj-cs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48201232"/>
                  </a:ext>
                </a:extLst>
              </a:tr>
              <a:tr h="392904"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cs typeface="+mj-cs"/>
                        </a:rPr>
                        <a:t>5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th-TH" sz="1800" b="1" dirty="0">
                          <a:cs typeface="+mj-cs"/>
                        </a:rPr>
                        <a:t>23 ม.ค. 66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th-TH" sz="1800" b="1" dirty="0">
                          <a:cs typeface="+mj-cs"/>
                        </a:rPr>
                        <a:t>สนง.เหล่ากาชาดจังหวัดพังงา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1800" b="1" dirty="0">
                          <a:cs typeface="+mj-cs"/>
                        </a:rPr>
                        <a:t>1,940.00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1800" b="1" dirty="0">
                          <a:cs typeface="+mj-cs"/>
                        </a:rPr>
                        <a:t>1,940.00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1800" b="1" dirty="0">
                          <a:cs typeface="+mj-cs"/>
                        </a:rPr>
                        <a:t>0.00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th-TH" sz="1800" dirty="0">
                        <a:cs typeface="+mj-cs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31136685"/>
                  </a:ext>
                </a:extLst>
              </a:tr>
              <a:tr h="392904"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cs typeface="+mj-cs"/>
                        </a:rPr>
                        <a:t>6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th-TH" sz="1800" b="1" dirty="0">
                          <a:cs typeface="+mj-cs"/>
                        </a:rPr>
                        <a:t>24 ม.ค. 66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th-TH" sz="1800" b="1" dirty="0">
                          <a:cs typeface="+mj-cs"/>
                        </a:rPr>
                        <a:t>สนง.เหล่ากาชาดจังหวัดพังงา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1800" b="1" dirty="0">
                          <a:cs typeface="+mj-cs"/>
                        </a:rPr>
                        <a:t>4,850.00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1800" b="1" dirty="0">
                          <a:cs typeface="+mj-cs"/>
                        </a:rPr>
                        <a:t>4,880.00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1800" b="1" dirty="0">
                          <a:cs typeface="+mj-cs"/>
                        </a:rPr>
                        <a:t>-30.00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th-TH" sz="1800" dirty="0">
                          <a:cs typeface="+mj-cs"/>
                        </a:rPr>
                        <a:t>มอบส่วนลดให้กาชาด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97704960"/>
                  </a:ext>
                </a:extLst>
              </a:tr>
              <a:tr h="392904"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cs typeface="+mj-cs"/>
                        </a:rPr>
                        <a:t>7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0" lang="th-TH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j-cs"/>
                        </a:rPr>
                        <a:t>24 ม.ค.66</a:t>
                      </a:r>
                      <a:endParaRPr lang="th-TH" sz="1800" b="1" dirty="0">
                        <a:cs typeface="+mj-cs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th-TH" sz="1800" b="1" dirty="0">
                          <a:cs typeface="+mj-cs"/>
                        </a:rPr>
                        <a:t>สถานีพัฒนาที่ดินจังหวัดพังงา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1800" b="1" dirty="0">
                          <a:cs typeface="+mj-cs"/>
                        </a:rPr>
                        <a:t>4,850.00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1800" b="1" dirty="0">
                          <a:cs typeface="+mj-cs"/>
                        </a:rPr>
                        <a:t>4,850.00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1800" b="1" dirty="0">
                          <a:cs typeface="+mj-cs"/>
                        </a:rPr>
                        <a:t>0.00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th-TH" sz="1800" dirty="0">
                        <a:cs typeface="+mj-cs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676129"/>
                  </a:ext>
                </a:extLst>
              </a:tr>
              <a:tr h="392904"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cs typeface="+mj-cs"/>
                        </a:rPr>
                        <a:t>8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th-TH" sz="1800" b="1" dirty="0">
                          <a:cs typeface="+mj-cs"/>
                        </a:rPr>
                        <a:t>25 ม.ค.66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th-TH" sz="1800" b="1" dirty="0">
                          <a:cs typeface="+mj-cs"/>
                        </a:rPr>
                        <a:t>เสมียนตราจังหวัดพังงา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1800" b="1" dirty="0">
                          <a:cs typeface="+mj-cs"/>
                        </a:rPr>
                        <a:t>97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1800" b="1" dirty="0">
                          <a:cs typeface="+mj-cs"/>
                        </a:rPr>
                        <a:t>97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1800" b="1" dirty="0">
                          <a:cs typeface="+mj-cs"/>
                        </a:rPr>
                        <a:t>0.00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th-TH" sz="1800" dirty="0">
                        <a:cs typeface="+mj-cs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19847180"/>
                  </a:ext>
                </a:extLst>
              </a:tr>
              <a:tr h="584521">
                <a:tc gridSpan="3">
                  <a:txBody>
                    <a:bodyPr/>
                    <a:lstStyle/>
                    <a:p>
                      <a:pPr algn="ctr"/>
                      <a:r>
                        <a:rPr lang="th-TH" sz="2300" b="1" dirty="0">
                          <a:solidFill>
                            <a:schemeClr val="bg1"/>
                          </a:solidFill>
                          <a:cs typeface="+mj-cs"/>
                        </a:rPr>
                        <a:t>รวมทั้งสิ้น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33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 sz="1800" dirty="0">
                        <a:cs typeface="+mj-cs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th-TH" sz="1800" dirty="0">
                        <a:cs typeface="+mj-cs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300" b="1" u="sng" kern="1200" dirty="0">
                          <a:solidFill>
                            <a:schemeClr val="bg1"/>
                          </a:solidFill>
                          <a:latin typeface="Angsana New" panose="02020603050405020304" pitchFamily="18" charset="-34"/>
                          <a:ea typeface="+mn-ea"/>
                          <a:cs typeface="Angsana New" panose="02020603050405020304" pitchFamily="18" charset="-34"/>
                        </a:rPr>
                        <a:t>84,487.00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339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2300" b="1" u="sng" dirty="0">
                          <a:solidFill>
                            <a:schemeClr val="bg1"/>
                          </a:solidFill>
                          <a:cs typeface="+mj-cs"/>
                        </a:rPr>
                        <a:t>84,757.00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339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2300" b="1" u="sng" dirty="0">
                          <a:solidFill>
                            <a:schemeClr val="bg1"/>
                          </a:solidFill>
                          <a:cs typeface="+mj-cs"/>
                        </a:rPr>
                        <a:t>270.00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3399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sz="1800" dirty="0">
                        <a:solidFill>
                          <a:schemeClr val="bg1"/>
                        </a:solidFill>
                        <a:cs typeface="+mj-cs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33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7643851"/>
                  </a:ext>
                </a:extLst>
              </a:tr>
            </a:tbl>
          </a:graphicData>
        </a:graphic>
      </p:graphicFrame>
      <p:sp>
        <p:nvSpPr>
          <p:cNvPr id="10" name="สี่เหลี่ยมผืนผ้า 9"/>
          <p:cNvSpPr/>
          <p:nvPr/>
        </p:nvSpPr>
        <p:spPr>
          <a:xfrm>
            <a:off x="381000" y="6395493"/>
            <a:ext cx="91439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th-TH" b="1" dirty="0">
                <a:ln>
                  <a:solidFill>
                    <a:prstClr val="white">
                      <a:alpha val="98000"/>
                    </a:prstClr>
                  </a:solidFill>
                </a:ln>
                <a:solidFill>
                  <a:prstClr val="white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สำนักงานคลังจังหวัดพังงา ประธานคณะกรรมการฝ่ายการเงินและบัญชี</a:t>
            </a:r>
          </a:p>
        </p:txBody>
      </p:sp>
    </p:spTree>
    <p:extLst>
      <p:ext uri="{BB962C8B-B14F-4D97-AF65-F5344CB8AC3E}">
        <p14:creationId xmlns:p14="http://schemas.microsoft.com/office/powerpoint/2010/main" val="14285160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รูปภาพ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43" b="14770"/>
          <a:stretch/>
        </p:blipFill>
        <p:spPr>
          <a:xfrm>
            <a:off x="551514" y="4774036"/>
            <a:ext cx="3145279" cy="1559350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167" b="97667" l="0" r="953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607" y="3227126"/>
            <a:ext cx="2453001" cy="3270668"/>
          </a:xfrm>
          <a:prstGeom prst="rect">
            <a:avLst/>
          </a:prstGeom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546" y="4469560"/>
            <a:ext cx="3047891" cy="2028234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1" name="สี่เหลี่ยมผืนผ้ามุมมน 10"/>
          <p:cNvSpPr/>
          <p:nvPr/>
        </p:nvSpPr>
        <p:spPr>
          <a:xfrm>
            <a:off x="597569" y="3041626"/>
            <a:ext cx="8758987" cy="73057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solidFill>
                <a:prstClr val="black"/>
              </a:solidFill>
              <a:latin typeface="Calibri" panose="020F0502020204030204"/>
              <a:cs typeface="Cordia New" panose="020B0304020202020204" pitchFamily="34" charset="-34"/>
            </a:endParaRPr>
          </a:p>
        </p:txBody>
      </p:sp>
      <p:sp>
        <p:nvSpPr>
          <p:cNvPr id="12" name="สี่เหลี่ยมผืนผ้ามุมมน 11"/>
          <p:cNvSpPr/>
          <p:nvPr/>
        </p:nvSpPr>
        <p:spPr>
          <a:xfrm>
            <a:off x="561473" y="4046539"/>
            <a:ext cx="8758987" cy="73057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solidFill>
                <a:prstClr val="black"/>
              </a:solidFill>
              <a:latin typeface="Calibri" panose="020F0502020204030204"/>
              <a:cs typeface="Cordia New" panose="020B0304020202020204" pitchFamily="34" charset="-34"/>
            </a:endParaRPr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585537" y="1997725"/>
            <a:ext cx="8758987" cy="73057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solidFill>
                <a:prstClr val="black"/>
              </a:solidFill>
              <a:latin typeface="Calibri" panose="020F0502020204030204"/>
              <a:cs typeface="Cordia New" panose="020B0304020202020204" pitchFamily="34" charset="-34"/>
            </a:endParaRPr>
          </a:p>
        </p:txBody>
      </p:sp>
      <p:sp>
        <p:nvSpPr>
          <p:cNvPr id="4" name="กล่องข้อความ 3"/>
          <p:cNvSpPr txBox="1"/>
          <p:nvPr/>
        </p:nvSpPr>
        <p:spPr>
          <a:xfrm>
            <a:off x="381001" y="117914"/>
            <a:ext cx="9143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h-TH" sz="4000" b="1" dirty="0">
                <a:ln>
                  <a:solidFill>
                    <a:srgbClr val="FF0066">
                      <a:alpha val="98000"/>
                    </a:srgbClr>
                  </a:solidFill>
                </a:ln>
                <a:solidFill>
                  <a:srgbClr val="FF0066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รายงานการรับเงินจากการจำหน่ายสลากกาชาด</a:t>
            </a: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380998" y="764245"/>
            <a:ext cx="9143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h-TH" b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จัดงานกาชาดและงานประจำปี 2566 จังหวัดพังงา "เสน่ห์กราภูงา เมืองพังงาผาสุก"</a:t>
            </a:r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380998" y="1378255"/>
            <a:ext cx="9143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h-TH" b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ณ วันที่ 25 มกราคม 2566</a:t>
            </a:r>
          </a:p>
        </p:txBody>
      </p:sp>
      <p:sp>
        <p:nvSpPr>
          <p:cNvPr id="2" name="กล่องข้อความ 1"/>
          <p:cNvSpPr txBox="1"/>
          <p:nvPr/>
        </p:nvSpPr>
        <p:spPr>
          <a:xfrm>
            <a:off x="585536" y="2049241"/>
            <a:ext cx="87830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solidFill>
                  <a:srgbClr val="0000FF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สลากทั้งหมด   จำนวน  4,000 เล่ม    เป็นเงิน  3,880,000.00 บาท   </a:t>
            </a:r>
          </a:p>
        </p:txBody>
      </p:sp>
      <p:sp>
        <p:nvSpPr>
          <p:cNvPr id="9" name="กล่องข้อความ 8"/>
          <p:cNvSpPr txBox="1"/>
          <p:nvPr/>
        </p:nvSpPr>
        <p:spPr>
          <a:xfrm>
            <a:off x="537409" y="3062773"/>
            <a:ext cx="87830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solidFill>
                  <a:srgbClr val="0000FF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รับเงินค่าสลาก จำนวน       86 เล่ม    เป็นเงิน       </a:t>
            </a:r>
            <a:r>
              <a:rPr lang="th-TH" sz="4000" b="1" u="sng" dirty="0">
                <a:solidFill>
                  <a:srgbClr val="0000FF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84,487.00</a:t>
            </a:r>
            <a:r>
              <a:rPr lang="th-TH" sz="4000" b="1" dirty="0">
                <a:solidFill>
                  <a:srgbClr val="0000FF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บาท   </a:t>
            </a: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561473" y="4066149"/>
            <a:ext cx="87830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ln>
                  <a:solidFill>
                    <a:prstClr val="black"/>
                  </a:solidFill>
                </a:ln>
                <a:solidFill>
                  <a:srgbClr val="C0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คงค้าง              จำนวน  3,914 เล่ม    เป็นเงิน  </a:t>
            </a:r>
            <a:r>
              <a:rPr lang="th-TH" sz="4000" b="1" u="dbl" dirty="0">
                <a:ln>
                  <a:solidFill>
                    <a:prstClr val="black"/>
                  </a:solidFill>
                </a:ln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ngsanaUPC" panose="02020603050405020304" pitchFamily="18" charset="-34"/>
                <a:cs typeface="AngsanaUPC" panose="02020603050405020304" pitchFamily="18" charset="-34"/>
              </a:rPr>
              <a:t>3,795,513.00</a:t>
            </a:r>
            <a:r>
              <a:rPr lang="th-TH" sz="4000" b="1" dirty="0">
                <a:ln>
                  <a:solidFill>
                    <a:prstClr val="black"/>
                  </a:solidFill>
                </a:ln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th-TH" sz="4000" b="1" dirty="0">
                <a:ln>
                  <a:solidFill>
                    <a:prstClr val="black"/>
                  </a:solidFill>
                </a:ln>
                <a:solidFill>
                  <a:srgbClr val="C0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บาท   </a:t>
            </a:r>
          </a:p>
        </p:txBody>
      </p:sp>
      <p:sp>
        <p:nvSpPr>
          <p:cNvPr id="13" name="กล่องข้อความ 12"/>
          <p:cNvSpPr txBox="1"/>
          <p:nvPr/>
        </p:nvSpPr>
        <p:spPr>
          <a:xfrm>
            <a:off x="380998" y="6333385"/>
            <a:ext cx="91439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h-TH" sz="3000" b="1" dirty="0">
                <a:ln>
                  <a:solidFill>
                    <a:prstClr val="white">
                      <a:alpha val="98000"/>
                    </a:prstClr>
                  </a:solidFill>
                </a:ln>
                <a:solidFill>
                  <a:prstClr val="white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สำนักงานคลังจังหวัดพังงา ประธานคณะกรรมการฝ่ายการเงินและบัญชี</a:t>
            </a:r>
          </a:p>
        </p:txBody>
      </p:sp>
    </p:spTree>
    <p:extLst>
      <p:ext uri="{BB962C8B-B14F-4D97-AF65-F5344CB8AC3E}">
        <p14:creationId xmlns:p14="http://schemas.microsoft.com/office/powerpoint/2010/main" val="35067013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381000" y="1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SzPct val="85000"/>
              <a:defRPr/>
            </a:pPr>
            <a:r>
              <a:rPr lang="th-TH" sz="3600" kern="0" dirty="0">
                <a:solidFill>
                  <a:srgbClr val="10CF9B">
                    <a:lumMod val="10000"/>
                  </a:srgbClr>
                </a:solidFill>
                <a:latin typeface="Constantia"/>
                <a:cs typeface="Browallia New"/>
              </a:rPr>
              <a:t>			</a:t>
            </a:r>
            <a:r>
              <a:rPr lang="th-TH" sz="4000" kern="0" dirty="0">
                <a:solidFill>
                  <a:srgbClr val="10CF9B">
                    <a:lumMod val="10000"/>
                  </a:srgbClr>
                </a:solidFill>
                <a:latin typeface="Constantia"/>
                <a:cs typeface="Browallia New"/>
              </a:rPr>
              <a:t>	</a:t>
            </a:r>
          </a:p>
          <a:p>
            <a:pPr marL="342900" indent="-342900" eaLnBrk="0" hangingPunct="0">
              <a:spcBef>
                <a:spcPct val="20000"/>
              </a:spcBef>
              <a:buSzPct val="85000"/>
              <a:defRPr/>
            </a:pPr>
            <a:endParaRPr lang="th-TH" sz="4000" kern="0" dirty="0">
              <a:solidFill>
                <a:srgbClr val="10CF9B">
                  <a:lumMod val="10000"/>
                </a:srgbClr>
              </a:solidFill>
              <a:latin typeface="Constantia"/>
              <a:cs typeface="Browallia New"/>
            </a:endParaRPr>
          </a:p>
          <a:p>
            <a:pPr marL="342900" indent="-342900" eaLnBrk="0" hangingPunct="0">
              <a:spcBef>
                <a:spcPct val="20000"/>
              </a:spcBef>
              <a:buSzPct val="85000"/>
              <a:defRPr/>
            </a:pPr>
            <a:r>
              <a:rPr lang="th-TH" sz="4000" kern="0" dirty="0">
                <a:solidFill>
                  <a:srgbClr val="10CF9B">
                    <a:lumMod val="10000"/>
                  </a:srgbClr>
                </a:solidFill>
                <a:latin typeface="Constantia"/>
                <a:cs typeface="Browallia New"/>
              </a:rPr>
              <a:t>				</a:t>
            </a:r>
          </a:p>
          <a:p>
            <a:pPr marL="342900" indent="-342900" eaLnBrk="0" hangingPunct="0">
              <a:spcBef>
                <a:spcPct val="20000"/>
              </a:spcBef>
              <a:buSzPct val="85000"/>
              <a:defRPr/>
            </a:pPr>
            <a:endParaRPr lang="th-TH" sz="3600" kern="0" dirty="0">
              <a:solidFill>
                <a:srgbClr val="10CF9B">
                  <a:lumMod val="10000"/>
                </a:srgbClr>
              </a:solidFill>
              <a:latin typeface="Constantia"/>
              <a:cs typeface="Browallia New"/>
            </a:endParaRPr>
          </a:p>
          <a:p>
            <a:pPr marL="342900" indent="-342900" eaLnBrk="0" hangingPunct="0">
              <a:spcBef>
                <a:spcPct val="20000"/>
              </a:spcBef>
              <a:buSzPct val="85000"/>
              <a:defRPr/>
            </a:pPr>
            <a:r>
              <a:rPr lang="th-TH" sz="3600" kern="0" dirty="0">
                <a:solidFill>
                  <a:srgbClr val="10CF9B">
                    <a:lumMod val="10000"/>
                  </a:srgbClr>
                </a:solidFill>
                <a:latin typeface="Constantia"/>
                <a:cs typeface="Browallia New"/>
              </a:rPr>
              <a:t>			</a:t>
            </a:r>
          </a:p>
        </p:txBody>
      </p:sp>
      <p:sp>
        <p:nvSpPr>
          <p:cNvPr id="6147" name="Rectangle 283"/>
          <p:cNvSpPr>
            <a:spLocks noChangeArrowheads="1"/>
          </p:cNvSpPr>
          <p:nvPr/>
        </p:nvSpPr>
        <p:spPr bwMode="auto">
          <a:xfrm>
            <a:off x="881063" y="2643189"/>
            <a:ext cx="8858250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th-TH" altLang="th-TH" sz="3200">
              <a:solidFill>
                <a:srgbClr val="000000"/>
              </a:solidFill>
            </a:endParaRPr>
          </a:p>
          <a:p>
            <a:endParaRPr lang="th-TH" altLang="th-TH" sz="3200">
              <a:solidFill>
                <a:srgbClr val="000000"/>
              </a:solidFill>
            </a:endParaRPr>
          </a:p>
          <a:p>
            <a:endParaRPr lang="th-TH" altLang="th-TH" sz="3600">
              <a:solidFill>
                <a:prstClr val="black"/>
              </a:solidFill>
            </a:endParaRPr>
          </a:p>
        </p:txBody>
      </p:sp>
      <p:sp>
        <p:nvSpPr>
          <p:cNvPr id="6148" name="TextBox 12"/>
          <p:cNvSpPr txBox="1">
            <a:spLocks noChangeArrowheads="1"/>
          </p:cNvSpPr>
          <p:nvPr/>
        </p:nvSpPr>
        <p:spPr bwMode="auto">
          <a:xfrm>
            <a:off x="3649490" y="3523165"/>
            <a:ext cx="248176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9pPr>
          </a:lstStyle>
          <a:p>
            <a:r>
              <a:rPr lang="th-TH" altLang="th-TH" sz="6000" b="1" dirty="0">
                <a:solidFill>
                  <a:srgbClr val="211E86"/>
                </a:solidFill>
                <a:latin typeface="Times New Roman" pitchFamily="18" charset="0"/>
              </a:rPr>
              <a:t>ขอขอบคุณ</a:t>
            </a: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2904" y="1970561"/>
            <a:ext cx="1916931" cy="1598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ตัวแทนหมายเลขสไลด์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23EC92-83A4-4CF8-8E70-3DC856435A4C}" type="slidenum">
              <a:rPr lang="en-US" altLang="th-TH" smtClean="0"/>
              <a:pPr>
                <a:defRPr/>
              </a:pPr>
              <a:t>12</a:t>
            </a:fld>
            <a:endParaRPr lang="en-US" altLang="th-TH"/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0" y="-27384"/>
            <a:ext cx="9906000" cy="1662006"/>
          </a:xfrm>
          <a:prstGeom prst="rect">
            <a:avLst/>
          </a:prstGeom>
          <a:solidFill>
            <a:srgbClr val="FA75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0" y="6183740"/>
            <a:ext cx="9906000" cy="683786"/>
          </a:xfrm>
          <a:prstGeom prst="rect">
            <a:avLst/>
          </a:prstGeom>
          <a:solidFill>
            <a:srgbClr val="FFCD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026" name="Picture 2" descr="https://cdn-icons.flaticon.com/png/512/4296/premium/4296486.png?token=exp=1655776799~hmac=34503c2500eb3656acd61db72cf0357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809" y="6329024"/>
            <a:ext cx="416425" cy="41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cdn-icons.flaticon.com/png/512/4296/premium/4296521.png?token=exp=1655776809~hmac=6e98043a8e9d839c509f1bc7d0c34a7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044" y="6332372"/>
            <a:ext cx="413079" cy="413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cdn-icons.flaticon.com/png/512/3178/premium/3178161.png?token=exp=1655776855~hmac=d1f9a01d57c7319e41712e514cbcbec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108" y="6354007"/>
            <a:ext cx="413079" cy="413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สี่เหลี่ยมผืนผ้า 3"/>
          <p:cNvSpPr/>
          <p:nvPr/>
        </p:nvSpPr>
        <p:spPr>
          <a:xfrm>
            <a:off x="6341140" y="6306403"/>
            <a:ext cx="26661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th-TH" sz="2400" b="1" dirty="0">
                <a:solidFill>
                  <a:srgbClr val="211E8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http://www.cgd.go.th/png</a:t>
            </a:r>
            <a:endParaRPr lang="th-TH" altLang="th-TH" sz="4000" b="1" dirty="0">
              <a:solidFill>
                <a:srgbClr val="211E86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923272" y="6283784"/>
            <a:ext cx="23887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2400" b="1" dirty="0">
                <a:solidFill>
                  <a:srgbClr val="211E8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สำนักงานคลังจังหวัดพังงา</a:t>
            </a:r>
            <a:endParaRPr lang="en-US" altLang="th-TH" sz="2400" b="1" dirty="0">
              <a:solidFill>
                <a:srgbClr val="211E86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4257773" y="6307869"/>
            <a:ext cx="13067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2400" b="1" dirty="0">
                <a:solidFill>
                  <a:srgbClr val="211E8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076-481475</a:t>
            </a:r>
            <a:endParaRPr lang="en-US" altLang="th-TH" sz="2400" b="1" dirty="0">
              <a:solidFill>
                <a:srgbClr val="211E86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มุมมน 6"/>
          <p:cNvSpPr/>
          <p:nvPr/>
        </p:nvSpPr>
        <p:spPr>
          <a:xfrm>
            <a:off x="1388060" y="323132"/>
            <a:ext cx="4285020" cy="75163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6" name="แผนผังลำดับงาน: ตัวเชื่อมต่อ 15"/>
          <p:cNvSpPr/>
          <p:nvPr/>
        </p:nvSpPr>
        <p:spPr>
          <a:xfrm>
            <a:off x="597185" y="107390"/>
            <a:ext cx="1377395" cy="137739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rgbClr val="FC183A"/>
              </a:solidFill>
            </a:endParaRPr>
          </a:p>
        </p:txBody>
      </p:sp>
      <p:pic>
        <p:nvPicPr>
          <p:cNvPr id="17" name="Picture 4" descr="https://www.cgd.go.th/cs/Satellite?blobcol=urldata&amp;blobheadername1=Content-Type&amp;blobheadername2=Content-Disposition&amp;blobheadername3=filename&amp;blobheadervalue1=image/png&amp;blobheadervalue2=inline;+filename=%221/443/LOGO_NavyBlue.png%22&amp;blobheadervalue3=1/443/LOGO_NavyBlue.png&amp;blobkey=id&amp;blobtable=MungoBlobs&amp;blobwhere=1438166357082&amp;ssbinary=tru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000" y="141319"/>
            <a:ext cx="1135763" cy="1309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กล่องข้อความ 17"/>
          <p:cNvSpPr txBox="1"/>
          <p:nvPr/>
        </p:nvSpPr>
        <p:spPr>
          <a:xfrm>
            <a:off x="2023058" y="356254"/>
            <a:ext cx="45973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dirty="0">
                <a:solidFill>
                  <a:srgbClr val="211E8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สำนักงานคลังจังหวัดพังงา</a:t>
            </a:r>
          </a:p>
        </p:txBody>
      </p:sp>
      <p:sp>
        <p:nvSpPr>
          <p:cNvPr id="6150" name="TextBox 12"/>
          <p:cNvSpPr txBox="1">
            <a:spLocks noChangeArrowheads="1"/>
          </p:cNvSpPr>
          <p:nvPr/>
        </p:nvSpPr>
        <p:spPr bwMode="auto">
          <a:xfrm>
            <a:off x="368391" y="4294691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9pPr>
          </a:lstStyle>
          <a:p>
            <a:pPr algn="ctr"/>
            <a:r>
              <a:rPr lang="th-TH" altLang="th-TH" sz="4000" b="1" dirty="0">
                <a:solidFill>
                  <a:srgbClr val="211E86"/>
                </a:solidFill>
              </a:rPr>
              <a:t>กรมบัญชีกลาง </a:t>
            </a:r>
            <a:r>
              <a:rPr lang="en-US" altLang="th-TH" sz="4000" b="1" dirty="0">
                <a:solidFill>
                  <a:srgbClr val="211E86"/>
                </a:solidFill>
              </a:rPr>
              <a:t>www.cgd.go.th</a:t>
            </a:r>
          </a:p>
        </p:txBody>
      </p:sp>
    </p:spTree>
    <p:extLst>
      <p:ext uri="{BB962C8B-B14F-4D97-AF65-F5344CB8AC3E}">
        <p14:creationId xmlns:p14="http://schemas.microsoft.com/office/powerpoint/2010/main" val="3315678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ธีมของ Office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4634</TotalTime>
  <Words>1502</Words>
  <Application>Microsoft Office PowerPoint</Application>
  <PresentationFormat>กระดาษ A4 (210x297 มม.)</PresentationFormat>
  <Paragraphs>567</Paragraphs>
  <Slides>12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13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12</vt:i4>
      </vt:variant>
    </vt:vector>
  </HeadingPairs>
  <TitlesOfParts>
    <vt:vector size="26" baseType="lpstr">
      <vt:lpstr>Angsana New</vt:lpstr>
      <vt:lpstr>AngsanaUPC</vt:lpstr>
      <vt:lpstr>Arial</vt:lpstr>
      <vt:lpstr>Calibri</vt:lpstr>
      <vt:lpstr>Calibri Light</vt:lpstr>
      <vt:lpstr>Constantia</vt:lpstr>
      <vt:lpstr>EucrosiaUPC</vt:lpstr>
      <vt:lpstr>JasmineUPC</vt:lpstr>
      <vt:lpstr>Microsoft Sans Serif</vt:lpstr>
      <vt:lpstr>TH Niramit AS</vt:lpstr>
      <vt:lpstr>TH SarabunPSK</vt:lpstr>
      <vt:lpstr>Times New Roman</vt:lpstr>
      <vt:lpstr>Wingdings 2</vt:lpstr>
      <vt:lpstr>ธีมของ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วิสสุตา อนุสาร</dc:creator>
  <cp:lastModifiedBy>ธิติมา จันช่วย</cp:lastModifiedBy>
  <cp:revision>169</cp:revision>
  <cp:lastPrinted>2023-01-24T11:44:17Z</cp:lastPrinted>
  <dcterms:created xsi:type="dcterms:W3CDTF">2022-07-19T02:32:18Z</dcterms:created>
  <dcterms:modified xsi:type="dcterms:W3CDTF">2023-01-25T10:01:59Z</dcterms:modified>
</cp:coreProperties>
</file>