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Ex1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76" r:id="rId3"/>
    <p:sldId id="294" r:id="rId4"/>
    <p:sldId id="295" r:id="rId5"/>
    <p:sldId id="292" r:id="rId6"/>
    <p:sldId id="268" r:id="rId7"/>
    <p:sldId id="290" r:id="rId8"/>
    <p:sldId id="291" r:id="rId9"/>
    <p:sldId id="288" r:id="rId10"/>
    <p:sldId id="273" r:id="rId11"/>
  </p:sldIdLst>
  <p:sldSz cx="9906000" cy="6858000" type="A4"/>
  <p:notesSz cx="9926638" cy="6797675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B0977A"/>
    <a:srgbClr val="8B807B"/>
    <a:srgbClr val="FCFAF6"/>
    <a:srgbClr val="EDE1CE"/>
    <a:srgbClr val="DFCAA9"/>
    <a:srgbClr val="E5EAEE"/>
    <a:srgbClr val="ECF5E7"/>
    <a:srgbClr val="E8F3E1"/>
    <a:srgbClr val="F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สไตล์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301B821-A1FF-4177-AEE7-76D212191A09}" styleName="สไตล์สีปานกลาง 1 - เน้น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สไตล์สีปานกลาง 4 - เน้น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6" autoAdjust="0"/>
    <p:restoredTop sz="94660"/>
  </p:normalViewPr>
  <p:slideViewPr>
    <p:cSldViewPr snapToGrid="0">
      <p:cViewPr varScale="1">
        <p:scale>
          <a:sx n="84" d="100"/>
          <a:sy n="84" d="100"/>
        </p:scale>
        <p:origin x="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3411226966383323E-3"/>
          <c:y val="0"/>
          <c:w val="0.89896860469278894"/>
          <c:h val="0.81809220784885894"/>
        </c:manualLayout>
      </c:layout>
      <c:pie3DChart>
        <c:varyColors val="1"/>
        <c:ser>
          <c:idx val="0"/>
          <c:order val="0"/>
          <c:explosion val="5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2E59-47ED-9E90-AF2C6B604E80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2E59-47ED-9E90-AF2C6B604E80}"/>
              </c:ext>
            </c:extLst>
          </c:dPt>
          <c:dLbls>
            <c:delete val="1"/>
          </c:dLbls>
          <c:cat>
            <c:strRef>
              <c:f>'Rank 161265 (2)'!$B$7:$B$8</c:f>
              <c:strCache>
                <c:ptCount val="2"/>
                <c:pt idx="0">
                  <c:v> - รายจ่ายประจำ</c:v>
                </c:pt>
                <c:pt idx="1">
                  <c:v> - รายจ่ายลงทุน</c:v>
                </c:pt>
              </c:strCache>
            </c:strRef>
          </c:cat>
          <c:val>
            <c:numRef>
              <c:f>'Rank 161265 (2)'!$C$7:$C$8</c:f>
              <c:numCache>
                <c:formatCode>_-* #,##0.000_-;\-* #,##0.000_-;_-* "-"??_-;_-@_-</c:formatCode>
                <c:ptCount val="2"/>
                <c:pt idx="0">
                  <c:v>614.04600000000005</c:v>
                </c:pt>
                <c:pt idx="1">
                  <c:v>1102.8411553999999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E59-47ED-9E90-AF2C6B604E80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h-TH"/>
    </a:p>
  </c:txPr>
  <c:externalData r:id="rId3">
    <c:autoUpdate val="0"/>
  </c:externalData>
  <c:userShapes r:id="rId4"/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'Rank 161265 (2)'!$B$13:$B$14</cx:f>
        <cx:lvl ptCount="2">
          <cx:pt idx="0"> รายจ่ายประจำ</cx:pt>
          <cx:pt idx="1"> รายจ่ายลงทุน</cx:pt>
        </cx:lvl>
      </cx:strDim>
      <cx:numDim type="size">
        <cx:f>'Rank 161265 (2)'!$C$13:$C$14</cx:f>
        <cx:lvl ptCount="2" formatCode="General">
          <cx:pt idx="0">49.931199999999997</cx:pt>
          <cx:pt idx="1">109.568</cx:pt>
        </cx:lvl>
      </cx:numDim>
    </cx:data>
  </cx:chartData>
  <cx:chart>
    <cx:title pos="t" align="ctr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en-US" sz="2128" b="1" i="0" u="none" strike="noStrike" baseline="0" dirty="0">
            <a:solidFill>
              <a:srgbClr val="44546A"/>
            </a:solidFill>
            <a:latin typeface="Calibri" panose="020F0502020204030204"/>
          </a:endParaRPr>
        </a:p>
      </cx:txPr>
    </cx:title>
    <cx:plotArea>
      <cx:plotAreaRegion>
        <cx:series layoutId="sunburst" uniqueId="{871BECAB-FDB7-4803-BB89-797E0BF777C9}">
          <cx:dataLabels pos="ctr"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600" b="1">
                    <a:solidFill>
                      <a:schemeClr val="tx1"/>
                    </a:solidFill>
                  </a:defRPr>
                </a:pPr>
                <a:endParaRPr lang="en-US" sz="1600" b="1" i="0" u="none" strike="noStrike" baseline="0">
                  <a:solidFill>
                    <a:schemeClr val="tx1"/>
                  </a:solidFill>
                  <a:latin typeface="Calibri" panose="020F0502020204030204"/>
                </a:endParaRPr>
              </a:p>
            </cx:txPr>
            <cx:visibility seriesName="0" categoryName="1" value="0"/>
            <cx:dataLabelHidden idx="0"/>
            <cx:dataLabelHidden idx="1"/>
          </cx:dataLabels>
          <cx:dataId val="0"/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85">
  <cs:axisTitle>
    <cs:lnRef idx="0"/>
    <cs:fillRef idx="0"/>
    <cs:effectRef idx="0"/>
    <cs:fontRef idx="minor">
      <a:schemeClr val="tx2"/>
    </cs:fontRef>
    <cs:defRPr sz="1197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/>
  </cs:chartArea>
  <cs:dataLabel>
    <cs:lnRef idx="0"/>
    <cs:fillRef idx="0"/>
    <cs:effectRef idx="0"/>
    <cs:fontRef idx="minor">
      <a:schemeClr val="lt1"/>
    </cs:fontRef>
    <cs:defRPr sz="1197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2"/>
    </cs:fontRef>
    <cs:spPr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  <a:ln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2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2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2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2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15000"/>
            <a:lumOff val="85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2"/>
    </cs:fontRef>
    <cs:defRPr sz="1197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2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2"/>
    </cs:fontRef>
    <cs:defRPr sz="2128" b="1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0.43255</cdr:x>
      <cdr:y>0.06403</cdr:y>
    </cdr:from>
    <cdr:to>
      <cdr:x>0.90548</cdr:x>
      <cdr:y>0.43179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EB44E27-23A9-23D1-2758-4B0E5BD0FE02}"/>
            </a:ext>
          </a:extLst>
        </cdr:cNvPr>
        <cdr:cNvSpPr txBox="1"/>
      </cdr:nvSpPr>
      <cdr:spPr>
        <a:xfrm xmlns:a="http://schemas.openxmlformats.org/drawingml/2006/main">
          <a:off x="1545312" y="124877"/>
          <a:ext cx="1689573" cy="7173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th-TH" sz="2000" b="1" dirty="0"/>
            <a:t>รายจ่ายประจำ</a:t>
          </a:r>
        </a:p>
        <a:p xmlns:a="http://schemas.openxmlformats.org/drawingml/2006/main">
          <a:r>
            <a:rPr lang="th-TH" sz="2000" b="1" dirty="0"/>
            <a:t>           36</a:t>
          </a:r>
          <a:r>
            <a:rPr lang="en-US" sz="2000" b="1" dirty="0">
              <a:cs typeface="+mj-cs"/>
            </a:rPr>
            <a:t>%</a:t>
          </a:r>
          <a:endParaRPr lang="th-TH" sz="2000" b="1" dirty="0">
            <a:cs typeface="+mj-cs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14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5623372" y="0"/>
            <a:ext cx="4301543" cy="3414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A4886A-E57F-4631-A6CD-C5DFBFA39FC5}" type="datetimeFigureOut">
              <a:rPr lang="th-TH" smtClean="0"/>
              <a:t>21/12/65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3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6456219"/>
            <a:ext cx="4301543" cy="3414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5623372" y="6456219"/>
            <a:ext cx="4301543" cy="3414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E5901E-820B-4677-B9BB-7CEAC777689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81689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en-US" altLang="th-TH" dirty="0"/>
          </a:p>
        </p:txBody>
      </p:sp>
      <p:sp>
        <p:nvSpPr>
          <p:cNvPr id="11268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0998" indent="-285003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0003" indent="-2280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596000" indent="-2280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2003" indent="-2280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08003" indent="-22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64001" indent="-22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0004" indent="-22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76003" indent="-22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fld id="{3123F866-26B6-44AF-9FFD-EAD55E4E5F9F}" type="slidenum">
              <a:rPr lang="en-US" altLang="th-TH" sz="1200">
                <a:solidFill>
                  <a:prstClr val="black"/>
                </a:solidFill>
                <a:latin typeface="Times New Roman" pitchFamily="18" charset="0"/>
              </a:rPr>
              <a:pPr/>
              <a:t>10</a:t>
            </a:fld>
            <a:endParaRPr lang="th-TH" altLang="th-TH" sz="12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78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21/12/65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99456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21/12/65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28079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21/12/65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13943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21/12/65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19909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21/12/65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07619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21/12/65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6296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21/12/65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36703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21/12/65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04060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21/12/65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3436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21/12/65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5107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21/12/65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2076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13376-2CB1-4DA4-B3E7-053A4F01DA1B}" type="datetimeFigureOut">
              <a:rPr lang="th-TH" smtClean="0"/>
              <a:t>21/12/65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4311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emf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0"/>
            <a:ext cx="9525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B64C47-97F5-7FE0-7EE0-0D5118F7E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875-563A-468F-B220-7D8EA5097E34}" type="slidenum">
              <a:rPr lang="en-US" altLang="th-TH" smtClean="0">
                <a:solidFill>
                  <a:srgbClr val="000000"/>
                </a:solidFill>
              </a:rPr>
              <a:pPr/>
              <a:t>1</a:t>
            </a:fld>
            <a:endParaRPr lang="en-US" altLang="th-TH">
              <a:solidFill>
                <a:srgbClr val="000000"/>
              </a:solidFill>
            </a:endParaRPr>
          </a:p>
        </p:txBody>
      </p:sp>
      <p:pic>
        <p:nvPicPr>
          <p:cNvPr id="2050" name="Picture 2" descr="https://cdn-icons-png.flaticon.com/512/7246/724642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44" b="12852"/>
          <a:stretch/>
        </p:blipFill>
        <p:spPr bwMode="auto">
          <a:xfrm>
            <a:off x="2080986" y="1762303"/>
            <a:ext cx="5760640" cy="407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สี่เหลี่ยมผืนผ้า 10"/>
          <p:cNvSpPr/>
          <p:nvPr/>
        </p:nvSpPr>
        <p:spPr>
          <a:xfrm>
            <a:off x="0" y="6245226"/>
            <a:ext cx="9905999" cy="640159"/>
          </a:xfrm>
          <a:prstGeom prst="rect">
            <a:avLst/>
          </a:prstGeom>
          <a:solidFill>
            <a:srgbClr val="D0E6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3244297" y="6226728"/>
            <a:ext cx="4597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211E8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สำนักงานคลังจังหวัดพังงา</a:t>
            </a:r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0" y="-27385"/>
            <a:ext cx="9906000" cy="1653163"/>
          </a:xfrm>
          <a:prstGeom prst="rect">
            <a:avLst/>
          </a:prstGeom>
          <a:solidFill>
            <a:srgbClr val="D0E6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ชื่อเรื่องรอง 2">
            <a:extLst>
              <a:ext uri="{FF2B5EF4-FFF2-40B4-BE49-F238E27FC236}">
                <a16:creationId xmlns:a16="http://schemas.microsoft.com/office/drawing/2014/main" id="{44522B68-16C9-E3F0-51E2-A5B74F5E7430}"/>
              </a:ext>
            </a:extLst>
          </p:cNvPr>
          <p:cNvSpPr txBox="1">
            <a:spLocks/>
          </p:cNvSpPr>
          <p:nvPr/>
        </p:nvSpPr>
        <p:spPr bwMode="auto">
          <a:xfrm>
            <a:off x="1484529" y="72008"/>
            <a:ext cx="8052438" cy="148478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  <p:txBody>
          <a:bodyPr anchor="ctr"/>
          <a:lstStyle>
            <a:lvl1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th-TH" altLang="en-US" sz="4000" dirty="0">
                <a:solidFill>
                  <a:srgbClr val="FC1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anose="020B0604020202020204" pitchFamily="34" charset="0"/>
                <a:cs typeface="Microsoft Sans Serif" panose="020B0604020202020204" pitchFamily="34" charset="0"/>
              </a:rPr>
              <a:t>สรุปผลการเบิกจ่ายเงินงบประมาณ</a:t>
            </a:r>
          </a:p>
          <a:p>
            <a:pPr algn="ctr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th-TH" altLang="en-US" sz="4000" dirty="0">
                <a:solidFill>
                  <a:srgbClr val="FC1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anose="020B0604020202020204" pitchFamily="34" charset="0"/>
                <a:cs typeface="Microsoft Sans Serif" panose="020B0604020202020204" pitchFamily="34" charset="0"/>
              </a:rPr>
              <a:t>จังหวัดพังงา </a:t>
            </a:r>
            <a:endParaRPr lang="en-US" altLang="en-US" sz="4000" dirty="0">
              <a:solidFill>
                <a:srgbClr val="FC183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6" name="แผนผังลำดับงาน: ตัวเชื่อมต่อ 15"/>
          <p:cNvSpPr/>
          <p:nvPr/>
        </p:nvSpPr>
        <p:spPr>
          <a:xfrm>
            <a:off x="597185" y="107390"/>
            <a:ext cx="1377395" cy="137739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rgbClr val="FC183A"/>
              </a:solidFill>
            </a:endParaRPr>
          </a:p>
        </p:txBody>
      </p:sp>
      <p:pic>
        <p:nvPicPr>
          <p:cNvPr id="2052" name="Picture 4" descr="https://www.cgd.go.th/cs/Satellite?blobcol=urldata&amp;blobheadername1=Content-Type&amp;blobheadername2=Content-Disposition&amp;blobheadername3=filename&amp;blobheadervalue1=image/png&amp;blobheadervalue2=inline;+filename=%221/443/LOGO_NavyBlue.png%22&amp;blobheadervalue3=1/443/LOGO_NavyBlue.png&amp;blobkey=id&amp;blobtable=MungoBlobs&amp;blobwhere=1438166357082&amp;ssbinary=tru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00" y="141319"/>
            <a:ext cx="1135763" cy="1309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0717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ตัวแทนเนื้อหา 2"/>
          <p:cNvSpPr>
            <a:spLocks noGrp="1"/>
          </p:cNvSpPr>
          <p:nvPr>
            <p:ph idx="1"/>
          </p:nvPr>
        </p:nvSpPr>
        <p:spPr>
          <a:xfrm>
            <a:off x="4298866" y="368777"/>
            <a:ext cx="5402596" cy="1069777"/>
          </a:xfrm>
          <a:noFill/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th-TH" sz="24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มติคณะรัฐมนตรี เมื่อวันที่ 27 กันยายน 2565 เห็นชอบมาตรการเร่งรัดการเบิกจ่ายงบประมาณและการใช้จ่ายภาครัฐประจำปีงบประมาณ พ.ศ. 2566</a:t>
            </a:r>
            <a:endParaRPr lang="en-US" sz="2400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Picture 4" descr="มติคณะรัฐมนตรี ข้อสั่งการนายกรัฐมนตรี และข้อสั่งการกระทรวงมหาดไทย –  gotogether">
            <a:extLst>
              <a:ext uri="{FF2B5EF4-FFF2-40B4-BE49-F238E27FC236}">
                <a16:creationId xmlns:a16="http://schemas.microsoft.com/office/drawing/2014/main" id="{2537BE5C-60FC-323F-F5F8-0ECF16D2D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223" y="408835"/>
            <a:ext cx="983643" cy="98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สี่เหลี่ยมผืนผ้ามุมมน 8"/>
          <p:cNvSpPr/>
          <p:nvPr/>
        </p:nvSpPr>
        <p:spPr>
          <a:xfrm>
            <a:off x="1173762" y="6265550"/>
            <a:ext cx="8229600" cy="47307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D553E912-CA9B-EB60-4AF9-87ADB0DCF75F}"/>
              </a:ext>
            </a:extLst>
          </p:cNvPr>
          <p:cNvSpPr txBox="1"/>
          <p:nvPr/>
        </p:nvSpPr>
        <p:spPr>
          <a:xfrm>
            <a:off x="1580485" y="6271362"/>
            <a:ext cx="76838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h-TH" sz="2200" b="1" dirty="0">
                <a:solidFill>
                  <a:srgbClr val="0F6FC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หนังสือสำนักเลขาธิการคณะรัฐมนตรี   </a:t>
            </a:r>
            <a:r>
              <a:rPr lang="th-TH" sz="2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ด่วนที่สุด </a:t>
            </a:r>
            <a:r>
              <a:rPr lang="th-TH" sz="2200" b="1" dirty="0">
                <a:solidFill>
                  <a:srgbClr val="0F6FC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 นร 0505/ว 427 ลงวันที่ 28 กันยายน 2565</a:t>
            </a:r>
            <a:endParaRPr lang="th-TH" sz="2200" dirty="0">
              <a:solidFill>
                <a:srgbClr val="0F6FC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4DA06A16-C25B-84AA-4837-9A9C8EDC1E43}"/>
              </a:ext>
            </a:extLst>
          </p:cNvPr>
          <p:cNvSpPr/>
          <p:nvPr/>
        </p:nvSpPr>
        <p:spPr>
          <a:xfrm>
            <a:off x="683848" y="1807331"/>
            <a:ext cx="8692476" cy="582179"/>
          </a:xfrm>
          <a:prstGeom prst="rect">
            <a:avLst/>
          </a:prstGeom>
          <a:solidFill>
            <a:srgbClr val="C5E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เป้าหมายการเบิกจ่ายและใช้จ่าย ประจำปีงบประมาณ พ.ศ. 2566</a:t>
            </a:r>
          </a:p>
        </p:txBody>
      </p:sp>
      <p:sp>
        <p:nvSpPr>
          <p:cNvPr id="3" name="AutoShape 2" descr="https://cdn-icons-png.flaticon.com/512/2702/2702154.png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355" y="6146170"/>
            <a:ext cx="480859" cy="480859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4"/>
          <a:srcRect b="56934"/>
          <a:stretch/>
        </p:blipFill>
        <p:spPr>
          <a:xfrm>
            <a:off x="683848" y="2588160"/>
            <a:ext cx="8669263" cy="1801094"/>
          </a:xfrm>
          <a:prstGeom prst="rect">
            <a:avLst/>
          </a:prstGeom>
        </p:spPr>
      </p:pic>
      <p:sp>
        <p:nvSpPr>
          <p:cNvPr id="17" name="สี่เหลี่ยมผืนผ้า 16"/>
          <p:cNvSpPr/>
          <p:nvPr/>
        </p:nvSpPr>
        <p:spPr>
          <a:xfrm flipV="1">
            <a:off x="683848" y="3599312"/>
            <a:ext cx="152692" cy="78994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rgbClr val="0F6F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71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ccountant calculating profit with financial analysis grap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สี่เหลี่ยมผืนผ้า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accent1">
              <a:lumMod val="40000"/>
              <a:lumOff val="6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มุมมน 4"/>
          <p:cNvSpPr/>
          <p:nvPr/>
        </p:nvSpPr>
        <p:spPr>
          <a:xfrm>
            <a:off x="1222872" y="304387"/>
            <a:ext cx="8322390" cy="1283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1806554" y="284504"/>
            <a:ext cx="746652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/>
              <a:t>ผลการใช้จ่ายเงินงบประมาณรายจ่าย</a:t>
            </a:r>
            <a:r>
              <a:rPr lang="th-TH" sz="4000" b="1" dirty="0">
                <a:solidFill>
                  <a:srgbClr val="FF0000"/>
                </a:solidFill>
              </a:rPr>
              <a:t>(ภาพรวม)</a:t>
            </a:r>
          </a:p>
          <a:p>
            <a:pPr algn="ctr"/>
            <a:r>
              <a:rPr lang="th-TH" sz="3500" b="1" dirty="0"/>
              <a:t>ข้อมูล ณ วันที่ 16 ธันวาคม 2565 </a:t>
            </a: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8129655" y="2479052"/>
            <a:ext cx="1643467" cy="373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2000" b="1" dirty="0">
                <a:solidFill>
                  <a:schemeClr val="tx1"/>
                </a:solidFill>
              </a:rPr>
              <a:t>หน่วย </a:t>
            </a:r>
            <a:r>
              <a:rPr lang="en-US" sz="2000" b="1" dirty="0">
                <a:solidFill>
                  <a:schemeClr val="tx1"/>
                </a:solidFill>
              </a:rPr>
              <a:t>: </a:t>
            </a:r>
            <a:r>
              <a:rPr lang="th-TH" sz="2000" b="1" dirty="0">
                <a:solidFill>
                  <a:schemeClr val="tx1"/>
                </a:solidFill>
              </a:rPr>
              <a:t>ล้านบาท</a:t>
            </a:r>
            <a:endParaRPr lang="en-US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13" name="Table 17">
            <a:extLst>
              <a:ext uri="{FF2B5EF4-FFF2-40B4-BE49-F238E27FC236}">
                <a16:creationId xmlns:a16="http://schemas.microsoft.com/office/drawing/2014/main" id="{0DD247F8-2D38-A0E6-5F7B-A329325E3DBC}"/>
              </a:ext>
            </a:extLst>
          </p:cNvPr>
          <p:cNvGraphicFramePr>
            <a:graphicFrameLocks noGrp="1"/>
          </p:cNvGraphicFramePr>
          <p:nvPr/>
        </p:nvGraphicFramePr>
        <p:xfrm>
          <a:off x="132764" y="2892596"/>
          <a:ext cx="9640471" cy="2853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3838">
                  <a:extLst>
                    <a:ext uri="{9D8B030D-6E8A-4147-A177-3AD203B41FA5}">
                      <a16:colId xmlns:a16="http://schemas.microsoft.com/office/drawing/2014/main" val="2972738464"/>
                    </a:ext>
                  </a:extLst>
                </a:gridCol>
                <a:gridCol w="888394">
                  <a:extLst>
                    <a:ext uri="{9D8B030D-6E8A-4147-A177-3AD203B41FA5}">
                      <a16:colId xmlns:a16="http://schemas.microsoft.com/office/drawing/2014/main" val="549162443"/>
                    </a:ext>
                  </a:extLst>
                </a:gridCol>
                <a:gridCol w="743377">
                  <a:extLst>
                    <a:ext uri="{9D8B030D-6E8A-4147-A177-3AD203B41FA5}">
                      <a16:colId xmlns:a16="http://schemas.microsoft.com/office/drawing/2014/main" val="2474813548"/>
                    </a:ext>
                  </a:extLst>
                </a:gridCol>
                <a:gridCol w="804231">
                  <a:extLst>
                    <a:ext uri="{9D8B030D-6E8A-4147-A177-3AD203B41FA5}">
                      <a16:colId xmlns:a16="http://schemas.microsoft.com/office/drawing/2014/main" val="3208829924"/>
                    </a:ext>
                  </a:extLst>
                </a:gridCol>
                <a:gridCol w="771181">
                  <a:extLst>
                    <a:ext uri="{9D8B030D-6E8A-4147-A177-3AD203B41FA5}">
                      <a16:colId xmlns:a16="http://schemas.microsoft.com/office/drawing/2014/main" val="2287610170"/>
                    </a:ext>
                  </a:extLst>
                </a:gridCol>
                <a:gridCol w="903383">
                  <a:extLst>
                    <a:ext uri="{9D8B030D-6E8A-4147-A177-3AD203B41FA5}">
                      <a16:colId xmlns:a16="http://schemas.microsoft.com/office/drawing/2014/main" val="2503533336"/>
                    </a:ext>
                  </a:extLst>
                </a:gridCol>
                <a:gridCol w="880075">
                  <a:extLst>
                    <a:ext uri="{9D8B030D-6E8A-4147-A177-3AD203B41FA5}">
                      <a16:colId xmlns:a16="http://schemas.microsoft.com/office/drawing/2014/main" val="318679811"/>
                    </a:ext>
                  </a:extLst>
                </a:gridCol>
                <a:gridCol w="661012">
                  <a:extLst>
                    <a:ext uri="{9D8B030D-6E8A-4147-A177-3AD203B41FA5}">
                      <a16:colId xmlns:a16="http://schemas.microsoft.com/office/drawing/2014/main" val="207037299"/>
                    </a:ext>
                  </a:extLst>
                </a:gridCol>
                <a:gridCol w="640253">
                  <a:extLst>
                    <a:ext uri="{9D8B030D-6E8A-4147-A177-3AD203B41FA5}">
                      <a16:colId xmlns:a16="http://schemas.microsoft.com/office/drawing/2014/main" val="1074921213"/>
                    </a:ext>
                  </a:extLst>
                </a:gridCol>
                <a:gridCol w="826265">
                  <a:extLst>
                    <a:ext uri="{9D8B030D-6E8A-4147-A177-3AD203B41FA5}">
                      <a16:colId xmlns:a16="http://schemas.microsoft.com/office/drawing/2014/main" val="677992065"/>
                    </a:ext>
                  </a:extLst>
                </a:gridCol>
                <a:gridCol w="793214">
                  <a:extLst>
                    <a:ext uri="{9D8B030D-6E8A-4147-A177-3AD203B41FA5}">
                      <a16:colId xmlns:a16="http://schemas.microsoft.com/office/drawing/2014/main" val="3036921161"/>
                    </a:ext>
                  </a:extLst>
                </a:gridCol>
                <a:gridCol w="815248">
                  <a:extLst>
                    <a:ext uri="{9D8B030D-6E8A-4147-A177-3AD203B41FA5}">
                      <a16:colId xmlns:a16="http://schemas.microsoft.com/office/drawing/2014/main" val="4250128684"/>
                    </a:ext>
                  </a:extLst>
                </a:gridCol>
              </a:tblGrid>
              <a:tr h="426380">
                <a:tc rowSpan="3">
                  <a:txBody>
                    <a:bodyPr/>
                    <a:lstStyle/>
                    <a:p>
                      <a:pPr algn="ctr"/>
                      <a:endParaRPr lang="th-TH" sz="21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ประเภทรายจ่าย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จัดสรร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PO</a:t>
                      </a:r>
                      <a:endParaRPr lang="th-TH" sz="21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เบิกจ่าย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การใช้จ่าย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sz="20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sz="20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sz="20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623441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เบิกจ่าย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ร้อยละ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สูง/ต่ำกว่าเป้าหมาย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ลำดับ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h-TH" sz="21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ร้อยละ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สูง/ต่ำกว่าเป้าหมาย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ลำดับ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h-TH" sz="21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957861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ประเทศ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ภาคใต้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ประเทศ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ภาคใต้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801123"/>
                  </a:ext>
                </a:extLst>
              </a:tr>
              <a:tr h="501876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ภาพรวม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1,716.887 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335.422 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405.341 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   23.61 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solidFill>
                            <a:srgbClr val="FF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-8.39</a:t>
                      </a:r>
                      <a:endParaRPr lang="th-TH" sz="2100" b="1" i="0" u="none" strike="noStrike" dirty="0">
                        <a:solidFill>
                          <a:srgbClr val="FF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34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8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 43.15 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solidFill>
                            <a:schemeClr val="accent6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9.07</a:t>
                      </a:r>
                      <a:endParaRPr lang="th-TH" sz="2100" b="1" i="0" u="none" strike="noStrike" dirty="0">
                        <a:solidFill>
                          <a:schemeClr val="accent6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34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7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827056"/>
                  </a:ext>
                </a:extLst>
              </a:tr>
              <a:tr h="606473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งบประจำ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   614.046 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   3.456 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 385.754 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   62.82 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solidFill>
                            <a:schemeClr val="accent6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27.82</a:t>
                      </a:r>
                      <a:endParaRPr lang="th-TH" sz="2100" b="1" i="0" u="none" strike="noStrike" dirty="0">
                        <a:solidFill>
                          <a:schemeClr val="accent6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21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7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 63.38 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solidFill>
                            <a:schemeClr val="accent6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28.05</a:t>
                      </a:r>
                      <a:endParaRPr lang="th-TH" sz="2100" b="1" i="0" u="none" strike="noStrike" dirty="0">
                        <a:solidFill>
                          <a:schemeClr val="accent6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21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7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695250"/>
                  </a:ext>
                </a:extLst>
              </a:tr>
              <a:tr h="495759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งบลงทุน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1,102.841 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331.966 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   19.587 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     1.78 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solidFill>
                            <a:srgbClr val="FF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-17.22</a:t>
                      </a:r>
                      <a:endParaRPr lang="th-TH" sz="2100" b="1" i="0" u="none" strike="noStrike" dirty="0">
                        <a:solidFill>
                          <a:srgbClr val="FF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74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13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   31.88 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solidFill>
                            <a:schemeClr val="accent6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2.92</a:t>
                      </a:r>
                      <a:endParaRPr lang="th-TH" sz="2100" b="1" i="0" u="none" strike="noStrike" dirty="0">
                        <a:solidFill>
                          <a:schemeClr val="accent6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36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7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994509"/>
                  </a:ext>
                </a:extLst>
              </a:tr>
            </a:tbl>
          </a:graphicData>
        </a:graphic>
      </p:graphicFrame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1E9C8A3B-514E-DA93-FA29-835949C6FF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2173140"/>
              </p:ext>
            </p:extLst>
          </p:nvPr>
        </p:nvGraphicFramePr>
        <p:xfrm>
          <a:off x="132764" y="1297113"/>
          <a:ext cx="3572551" cy="1950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660F545A-634E-CA46-652E-26699DA059BD}"/>
              </a:ext>
            </a:extLst>
          </p:cNvPr>
          <p:cNvSpPr txBox="1"/>
          <p:nvPr/>
        </p:nvSpPr>
        <p:spPr>
          <a:xfrm>
            <a:off x="7246926" y="6067793"/>
            <a:ext cx="25261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500" dirty="0"/>
              <a:t>ที่มา :</a:t>
            </a:r>
            <a:r>
              <a:rPr lang="en-US" sz="1500" dirty="0"/>
              <a:t> MIS : Financial Analytics</a:t>
            </a:r>
            <a:r>
              <a:rPr lang="th-TH" sz="1500" dirty="0"/>
              <a:t>  </a:t>
            </a:r>
          </a:p>
          <a:p>
            <a:r>
              <a:rPr lang="th-TH" sz="1500" dirty="0"/>
              <a:t>ข้อมูล ณ วันที่ 16 ธันวาคม 2565</a:t>
            </a:r>
            <a:endParaRPr lang="en-US" sz="15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1C41D2-CAAF-4269-0FE8-CF47B3ED6D65}"/>
              </a:ext>
            </a:extLst>
          </p:cNvPr>
          <p:cNvSpPr txBox="1"/>
          <p:nvPr/>
        </p:nvSpPr>
        <p:spPr>
          <a:xfrm>
            <a:off x="441046" y="1927952"/>
            <a:ext cx="1960632" cy="34437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th-TH" sz="2000" b="1" dirty="0"/>
              <a:t>รายจ่ายลงทุน 64</a:t>
            </a:r>
            <a:r>
              <a:rPr lang="en-US" sz="2000" b="1" dirty="0"/>
              <a:t>%</a:t>
            </a:r>
            <a:endParaRPr lang="th-TH" sz="2000" b="1" dirty="0"/>
          </a:p>
        </p:txBody>
      </p:sp>
    </p:spTree>
    <p:extLst>
      <p:ext uri="{BB962C8B-B14F-4D97-AF65-F5344CB8AC3E}">
        <p14:creationId xmlns:p14="http://schemas.microsoft.com/office/powerpoint/2010/main" val="3676242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ccountant calculating profit with financial analysis graph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สี่เหลี่ยมผืนผ้า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accent1">
              <a:lumMod val="40000"/>
              <a:lumOff val="6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5" name="สี่เหลี่ยมผืนผ้ามุมมน 4"/>
          <p:cNvSpPr/>
          <p:nvPr/>
        </p:nvSpPr>
        <p:spPr>
          <a:xfrm>
            <a:off x="1222872" y="304387"/>
            <a:ext cx="8322390" cy="1283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1392966" y="369305"/>
            <a:ext cx="823221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/>
              <a:t>ผลการใช้จ่ายเงินงบประมาณรายจ่าย</a:t>
            </a:r>
            <a:r>
              <a:rPr lang="th-TH" sz="4000" b="1" dirty="0">
                <a:solidFill>
                  <a:srgbClr val="FF0000"/>
                </a:solidFill>
              </a:rPr>
              <a:t>(งบกรมจังหวัด)</a:t>
            </a:r>
          </a:p>
          <a:p>
            <a:pPr algn="ctr"/>
            <a:r>
              <a:rPr lang="th-TH" sz="3500" b="1" dirty="0"/>
              <a:t>ข้อมูล ณ วันที่ 16 ธันวาคม 2565 </a:t>
            </a: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8129655" y="2663638"/>
            <a:ext cx="1643467" cy="373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2000" b="1" dirty="0">
                <a:solidFill>
                  <a:schemeClr val="tx1"/>
                </a:solidFill>
              </a:rPr>
              <a:t>หน่วย </a:t>
            </a:r>
            <a:r>
              <a:rPr lang="en-US" sz="2000" b="1" dirty="0">
                <a:solidFill>
                  <a:schemeClr val="tx1"/>
                </a:solidFill>
              </a:rPr>
              <a:t>: </a:t>
            </a:r>
            <a:r>
              <a:rPr lang="th-TH" sz="2000" b="1" dirty="0">
                <a:solidFill>
                  <a:schemeClr val="tx1"/>
                </a:solidFill>
              </a:rPr>
              <a:t>ล้านบาท</a:t>
            </a:r>
            <a:endParaRPr lang="en-US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13" name="Table 17">
            <a:extLst>
              <a:ext uri="{FF2B5EF4-FFF2-40B4-BE49-F238E27FC236}">
                <a16:creationId xmlns:a16="http://schemas.microsoft.com/office/drawing/2014/main" id="{0DD247F8-2D38-A0E6-5F7B-A329325E3D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2912540"/>
              </p:ext>
            </p:extLst>
          </p:nvPr>
        </p:nvGraphicFramePr>
        <p:xfrm>
          <a:off x="132764" y="3037044"/>
          <a:ext cx="9640471" cy="285344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13838">
                  <a:extLst>
                    <a:ext uri="{9D8B030D-6E8A-4147-A177-3AD203B41FA5}">
                      <a16:colId xmlns:a16="http://schemas.microsoft.com/office/drawing/2014/main" val="2972738464"/>
                    </a:ext>
                  </a:extLst>
                </a:gridCol>
                <a:gridCol w="888394">
                  <a:extLst>
                    <a:ext uri="{9D8B030D-6E8A-4147-A177-3AD203B41FA5}">
                      <a16:colId xmlns:a16="http://schemas.microsoft.com/office/drawing/2014/main" val="549162443"/>
                    </a:ext>
                  </a:extLst>
                </a:gridCol>
                <a:gridCol w="743377">
                  <a:extLst>
                    <a:ext uri="{9D8B030D-6E8A-4147-A177-3AD203B41FA5}">
                      <a16:colId xmlns:a16="http://schemas.microsoft.com/office/drawing/2014/main" val="2474813548"/>
                    </a:ext>
                  </a:extLst>
                </a:gridCol>
                <a:gridCol w="780923">
                  <a:extLst>
                    <a:ext uri="{9D8B030D-6E8A-4147-A177-3AD203B41FA5}">
                      <a16:colId xmlns:a16="http://schemas.microsoft.com/office/drawing/2014/main" val="3208829924"/>
                    </a:ext>
                  </a:extLst>
                </a:gridCol>
                <a:gridCol w="738131">
                  <a:extLst>
                    <a:ext uri="{9D8B030D-6E8A-4147-A177-3AD203B41FA5}">
                      <a16:colId xmlns:a16="http://schemas.microsoft.com/office/drawing/2014/main" val="2287610170"/>
                    </a:ext>
                  </a:extLst>
                </a:gridCol>
                <a:gridCol w="959741">
                  <a:extLst>
                    <a:ext uri="{9D8B030D-6E8A-4147-A177-3AD203B41FA5}">
                      <a16:colId xmlns:a16="http://schemas.microsoft.com/office/drawing/2014/main" val="2503533336"/>
                    </a:ext>
                  </a:extLst>
                </a:gridCol>
                <a:gridCol w="858042">
                  <a:extLst>
                    <a:ext uri="{9D8B030D-6E8A-4147-A177-3AD203B41FA5}">
                      <a16:colId xmlns:a16="http://schemas.microsoft.com/office/drawing/2014/main" val="318679811"/>
                    </a:ext>
                  </a:extLst>
                </a:gridCol>
                <a:gridCol w="683045">
                  <a:extLst>
                    <a:ext uri="{9D8B030D-6E8A-4147-A177-3AD203B41FA5}">
                      <a16:colId xmlns:a16="http://schemas.microsoft.com/office/drawing/2014/main" val="207037299"/>
                    </a:ext>
                  </a:extLst>
                </a:gridCol>
                <a:gridCol w="640253">
                  <a:extLst>
                    <a:ext uri="{9D8B030D-6E8A-4147-A177-3AD203B41FA5}">
                      <a16:colId xmlns:a16="http://schemas.microsoft.com/office/drawing/2014/main" val="1074921213"/>
                    </a:ext>
                  </a:extLst>
                </a:gridCol>
                <a:gridCol w="826265">
                  <a:extLst>
                    <a:ext uri="{9D8B030D-6E8A-4147-A177-3AD203B41FA5}">
                      <a16:colId xmlns:a16="http://schemas.microsoft.com/office/drawing/2014/main" val="677992065"/>
                    </a:ext>
                  </a:extLst>
                </a:gridCol>
                <a:gridCol w="793214">
                  <a:extLst>
                    <a:ext uri="{9D8B030D-6E8A-4147-A177-3AD203B41FA5}">
                      <a16:colId xmlns:a16="http://schemas.microsoft.com/office/drawing/2014/main" val="3036921161"/>
                    </a:ext>
                  </a:extLst>
                </a:gridCol>
                <a:gridCol w="815248">
                  <a:extLst>
                    <a:ext uri="{9D8B030D-6E8A-4147-A177-3AD203B41FA5}">
                      <a16:colId xmlns:a16="http://schemas.microsoft.com/office/drawing/2014/main" val="4250128684"/>
                    </a:ext>
                  </a:extLst>
                </a:gridCol>
              </a:tblGrid>
              <a:tr h="426380">
                <a:tc rowSpan="3">
                  <a:txBody>
                    <a:bodyPr/>
                    <a:lstStyle/>
                    <a:p>
                      <a:pPr algn="ctr"/>
                      <a:endParaRPr lang="th-TH" sz="2100" b="1" dirty="0">
                        <a:cs typeface="+mj-cs"/>
                      </a:endParaRPr>
                    </a:p>
                    <a:p>
                      <a:pPr algn="ctr"/>
                      <a:r>
                        <a:rPr lang="th-TH" sz="2100" b="1" dirty="0">
                          <a:cs typeface="+mj-cs"/>
                        </a:rPr>
                        <a:t>ประเภทรายจ่าย</a:t>
                      </a:r>
                      <a:endParaRPr lang="th-TH" sz="2100" b="1" dirty="0">
                        <a:latin typeface="AngsanaUPC" panose="02020603050405020304" pitchFamily="18" charset="-34"/>
                        <a:cs typeface="+mj-cs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cs typeface="+mj-cs"/>
                        </a:rPr>
                        <a:t>จัดสรร</a:t>
                      </a:r>
                      <a:endParaRPr lang="th-TH" sz="2100" b="1" dirty="0">
                        <a:latin typeface="AngsanaUPC" panose="02020603050405020304" pitchFamily="18" charset="-34"/>
                        <a:cs typeface="+mj-cs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100" b="1" dirty="0">
                          <a:cs typeface="+mj-cs"/>
                        </a:rPr>
                        <a:t>PO</a:t>
                      </a:r>
                      <a:endParaRPr lang="th-TH" sz="2100" b="1" dirty="0">
                        <a:latin typeface="AngsanaUPC" panose="02020603050405020304" pitchFamily="18" charset="-34"/>
                        <a:cs typeface="+mj-cs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th-TH" sz="2100" b="1" dirty="0"/>
                        <a:t>เบิกจ่าย</a:t>
                      </a:r>
                      <a:endParaRPr lang="th-TH" sz="21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th-TH" sz="2100" b="1" dirty="0"/>
                        <a:t>การใช้จ่าย</a:t>
                      </a:r>
                      <a:endParaRPr lang="th-TH" sz="21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sz="20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sz="20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sz="20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623441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2100" b="1" dirty="0">
                          <a:cs typeface="+mj-cs"/>
                        </a:rPr>
                        <a:t>เบิกจ่าย</a:t>
                      </a:r>
                      <a:endParaRPr lang="th-TH" sz="2100" b="1" dirty="0">
                        <a:latin typeface="AngsanaUPC" panose="02020603050405020304" pitchFamily="18" charset="-34"/>
                        <a:cs typeface="+mj-cs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2100" b="1" dirty="0">
                          <a:cs typeface="+mj-cs"/>
                        </a:rPr>
                        <a:t>ร้อยละ</a:t>
                      </a:r>
                      <a:endParaRPr lang="th-TH" sz="2100" b="1" dirty="0">
                        <a:latin typeface="AngsanaUPC" panose="02020603050405020304" pitchFamily="18" charset="-34"/>
                        <a:cs typeface="+mj-cs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cs typeface="+mj-cs"/>
                        </a:rPr>
                        <a:t>สูง/ต่ำกว่าเป้าหมาย</a:t>
                      </a:r>
                      <a:endParaRPr lang="th-TH" sz="2100" b="1" dirty="0">
                        <a:latin typeface="AngsanaUPC" panose="02020603050405020304" pitchFamily="18" charset="-34"/>
                        <a:cs typeface="+mj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cs typeface="+mj-cs"/>
                        </a:rPr>
                        <a:t>ลำดับ</a:t>
                      </a:r>
                      <a:endParaRPr lang="th-TH" sz="2100" b="1" dirty="0">
                        <a:latin typeface="AngsanaUPC" panose="02020603050405020304" pitchFamily="18" charset="-34"/>
                        <a:cs typeface="+mj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h-TH" sz="21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1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ร้อยละ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1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สูง/ต่ำกว่าเป้าหมาย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cs typeface="+mj-cs"/>
                        </a:rPr>
                        <a:t>ลำดับ</a:t>
                      </a:r>
                      <a:endParaRPr lang="th-TH" sz="2100" b="1" dirty="0">
                        <a:latin typeface="AngsanaUPC" panose="02020603050405020304" pitchFamily="18" charset="-34"/>
                        <a:cs typeface="+mj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h-TH" sz="21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957861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cs typeface="+mj-cs"/>
                        </a:rPr>
                        <a:t>ประเทศ</a:t>
                      </a:r>
                      <a:endParaRPr lang="th-TH" sz="2100" b="1" dirty="0">
                        <a:latin typeface="AngsanaUPC" panose="02020603050405020304" pitchFamily="18" charset="-34"/>
                        <a:cs typeface="+mj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cs typeface="+mj-cs"/>
                        </a:rPr>
                        <a:t>ภาคใต้</a:t>
                      </a:r>
                      <a:endParaRPr lang="th-TH" sz="2100" b="1" dirty="0">
                        <a:latin typeface="AngsanaUPC" panose="02020603050405020304" pitchFamily="18" charset="-34"/>
                        <a:cs typeface="+mj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cs typeface="+mj-cs"/>
                        </a:rPr>
                        <a:t>ประเทศ</a:t>
                      </a:r>
                      <a:endParaRPr lang="th-TH" sz="2100" b="1" dirty="0">
                        <a:latin typeface="AngsanaUPC" panose="02020603050405020304" pitchFamily="18" charset="-34"/>
                        <a:cs typeface="+mj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cs typeface="+mj-cs"/>
                        </a:rPr>
                        <a:t>ภาคใต้</a:t>
                      </a:r>
                      <a:endParaRPr lang="th-TH" sz="2100" b="1" dirty="0">
                        <a:latin typeface="AngsanaUPC" panose="02020603050405020304" pitchFamily="18" charset="-34"/>
                        <a:cs typeface="+mj-cs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801123"/>
                  </a:ext>
                </a:extLst>
              </a:tr>
              <a:tr h="501876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cs typeface="+mj-cs"/>
                        </a:rPr>
                        <a:t>ภาพรวม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159.499 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25.560 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 11.035 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   6.92 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1" u="none" strike="noStrike" dirty="0">
                          <a:solidFill>
                            <a:srgbClr val="FF0000"/>
                          </a:solidFill>
                          <a:effectLst/>
                          <a:cs typeface="+mj-cs"/>
                        </a:rPr>
                        <a:t>-25.08</a:t>
                      </a:r>
                      <a:endParaRPr lang="th-TH" sz="2000" b="1" i="0" u="none" strike="noStrike" dirty="0">
                        <a:solidFill>
                          <a:srgbClr val="FF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5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2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22.94 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1" u="none" strike="noStrike" dirty="0">
                          <a:solidFill>
                            <a:srgbClr val="FF0000"/>
                          </a:solidFill>
                          <a:effectLst/>
                          <a:cs typeface="+mj-cs"/>
                        </a:rPr>
                        <a:t>-11.14</a:t>
                      </a:r>
                      <a:endParaRPr lang="th-TH" sz="2000" b="1" i="0" u="none" strike="noStrike" dirty="0">
                        <a:solidFill>
                          <a:srgbClr val="FF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1" u="none" strike="noStrike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12</a:t>
                      </a:r>
                      <a:endParaRPr lang="th-TH" sz="20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2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827056"/>
                  </a:ext>
                </a:extLst>
              </a:tr>
              <a:tr h="606473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cs typeface="+mj-cs"/>
                        </a:rPr>
                        <a:t>งบประจำ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   49.931 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  0.077 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   6.538 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   13.09 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1" u="none" strike="noStrike" dirty="0">
                          <a:solidFill>
                            <a:srgbClr val="FF0000"/>
                          </a:solidFill>
                          <a:effectLst/>
                          <a:cs typeface="+mj-cs"/>
                        </a:rPr>
                        <a:t>-21.91</a:t>
                      </a:r>
                      <a:endParaRPr lang="th-TH" sz="2000" b="1" i="0" u="none" strike="noStrike" dirty="0">
                        <a:solidFill>
                          <a:srgbClr val="FF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6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2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 13.25 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1" u="none" strike="noStrike" dirty="0">
                          <a:solidFill>
                            <a:srgbClr val="FF0000"/>
                          </a:solidFill>
                          <a:effectLst/>
                          <a:cs typeface="+mj-cs"/>
                        </a:rPr>
                        <a:t>-22.08</a:t>
                      </a:r>
                      <a:endParaRPr lang="th-TH" sz="2000" b="1" i="0" u="none" strike="noStrike" dirty="0">
                        <a:solidFill>
                          <a:srgbClr val="FF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1" u="none" strike="noStrike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17</a:t>
                      </a:r>
                      <a:endParaRPr lang="th-TH" sz="20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4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695250"/>
                  </a:ext>
                </a:extLst>
              </a:tr>
              <a:tr h="495759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100" b="1" u="none" strike="noStrike" dirty="0">
                          <a:effectLst/>
                          <a:cs typeface="+mj-cs"/>
                        </a:rPr>
                        <a:t> งบลงทุน</a:t>
                      </a:r>
                      <a:endParaRPr lang="th-TH" sz="21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 109.568 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25.483 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   4.497 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1" u="none" strike="noStrike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     4.10 </a:t>
                      </a:r>
                      <a:endParaRPr lang="th-TH" sz="20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1" u="none" strike="noStrike" dirty="0">
                          <a:solidFill>
                            <a:srgbClr val="FF0000"/>
                          </a:solidFill>
                          <a:effectLst/>
                          <a:cs typeface="+mj-cs"/>
                        </a:rPr>
                        <a:t>-14.90</a:t>
                      </a:r>
                      <a:endParaRPr lang="th-TH" sz="2000" b="1" i="0" u="none" strike="noStrike" dirty="0">
                        <a:solidFill>
                          <a:srgbClr val="FF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1" u="none" strike="noStrike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4</a:t>
                      </a:r>
                      <a:endParaRPr lang="th-TH" sz="20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2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1" u="none" strike="noStrike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    27.36 </a:t>
                      </a:r>
                      <a:endParaRPr lang="th-TH" sz="2000" b="1" i="0" u="none" strike="noStrike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1" u="none" strike="noStrike" dirty="0">
                          <a:solidFill>
                            <a:srgbClr val="FF0000"/>
                          </a:solidFill>
                          <a:effectLst/>
                          <a:cs typeface="+mj-cs"/>
                        </a:rPr>
                        <a:t>-1.60</a:t>
                      </a:r>
                      <a:endParaRPr lang="th-TH" sz="2000" b="1" i="0" u="none" strike="noStrike" dirty="0">
                        <a:solidFill>
                          <a:srgbClr val="FF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12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1" u="none" strike="noStrike" dirty="0">
                          <a:solidFill>
                            <a:srgbClr val="000000"/>
                          </a:solidFill>
                          <a:effectLst/>
                          <a:cs typeface="+mj-cs"/>
                        </a:rPr>
                        <a:t>2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+mj-cs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994509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660F545A-634E-CA46-652E-26699DA059BD}"/>
              </a:ext>
            </a:extLst>
          </p:cNvPr>
          <p:cNvSpPr txBox="1"/>
          <p:nvPr/>
        </p:nvSpPr>
        <p:spPr>
          <a:xfrm>
            <a:off x="7246926" y="6067793"/>
            <a:ext cx="25261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500" dirty="0"/>
              <a:t>ที่มา :</a:t>
            </a:r>
            <a:r>
              <a:rPr lang="en-US" sz="1500" dirty="0"/>
              <a:t> MIS : Financial Analytics</a:t>
            </a:r>
            <a:r>
              <a:rPr lang="th-TH" sz="1500" dirty="0"/>
              <a:t>  </a:t>
            </a:r>
          </a:p>
          <a:p>
            <a:r>
              <a:rPr lang="th-TH" sz="1500" dirty="0"/>
              <a:t>ข้อมูล ณ วันที่ 16 ธันวาคม 2565</a:t>
            </a:r>
            <a:endParaRPr lang="en-US" sz="1500" dirty="0"/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3" name="Chart 2">
                <a:extLst>
                  <a:ext uri="{FF2B5EF4-FFF2-40B4-BE49-F238E27FC236}">
                    <a16:creationId xmlns:a16="http://schemas.microsoft.com/office/drawing/2014/main" id="{C4484F6A-DED5-728A-806B-CC0B4D708899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530978209"/>
                  </p:ext>
                </p:extLst>
              </p:nvPr>
            </p:nvGraphicFramePr>
            <p:xfrm>
              <a:off x="-649546" y="630757"/>
              <a:ext cx="4802905" cy="2730825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3" name="Chart 2">
                <a:extLst>
                  <a:ext uri="{FF2B5EF4-FFF2-40B4-BE49-F238E27FC236}">
                    <a16:creationId xmlns:a16="http://schemas.microsoft.com/office/drawing/2014/main" id="{C4484F6A-DED5-728A-806B-CC0B4D70889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649546" y="630757"/>
                <a:ext cx="4802905" cy="2730825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39FD1FD0-977B-255B-69EC-A9CF0EA87AA1}"/>
              </a:ext>
            </a:extLst>
          </p:cNvPr>
          <p:cNvSpPr txBox="1"/>
          <p:nvPr/>
        </p:nvSpPr>
        <p:spPr>
          <a:xfrm>
            <a:off x="1922444" y="2197121"/>
            <a:ext cx="1564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รายจ่ายลงทุน 69</a:t>
            </a:r>
            <a:r>
              <a:rPr lang="en-US" sz="20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%</a:t>
            </a:r>
            <a:endParaRPr lang="th-TH" sz="20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8D60C2-4DE2-43C8-F02A-BA60C0544ADF}"/>
              </a:ext>
            </a:extLst>
          </p:cNvPr>
          <p:cNvSpPr txBox="1"/>
          <p:nvPr/>
        </p:nvSpPr>
        <p:spPr>
          <a:xfrm>
            <a:off x="358050" y="1757309"/>
            <a:ext cx="1564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รายจ่ายประจำ </a:t>
            </a:r>
            <a:r>
              <a:rPr lang="en-US" sz="20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31%</a:t>
            </a:r>
            <a:endParaRPr lang="th-TH" sz="20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81882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tacked of coin money with account book finance and banking concept for background.concept in grow and walk step by step for success in business">
            <a:extLst>
              <a:ext uri="{FF2B5EF4-FFF2-40B4-BE49-F238E27FC236}">
                <a16:creationId xmlns:a16="http://schemas.microsoft.com/office/drawing/2014/main" id="{4307C376-BEFF-8CF4-2991-0A32C10C2F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1"/>
          <a:stretch/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585D153-8AC8-3098-60C2-C34346580EAF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2F2F2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E82F3AD-E53A-2D72-BB97-604BD976A5C8}"/>
              </a:ext>
            </a:extLst>
          </p:cNvPr>
          <p:cNvGrpSpPr/>
          <p:nvPr/>
        </p:nvGrpSpPr>
        <p:grpSpPr>
          <a:xfrm>
            <a:off x="691735" y="48912"/>
            <a:ext cx="8730014" cy="1210844"/>
            <a:chOff x="749147" y="140591"/>
            <a:chExt cx="8730014" cy="1210844"/>
          </a:xfrm>
        </p:grpSpPr>
        <p:sp>
          <p:nvSpPr>
            <p:cNvPr id="3" name="สี่เหลี่ยมผืนผ้ามุมมน 10">
              <a:extLst>
                <a:ext uri="{FF2B5EF4-FFF2-40B4-BE49-F238E27FC236}">
                  <a16:creationId xmlns:a16="http://schemas.microsoft.com/office/drawing/2014/main" id="{1280A3E6-1CE2-18F6-197B-C4F799C43B6D}"/>
                </a:ext>
              </a:extLst>
            </p:cNvPr>
            <p:cNvSpPr/>
            <p:nvPr/>
          </p:nvSpPr>
          <p:spPr>
            <a:xfrm>
              <a:off x="749147" y="163126"/>
              <a:ext cx="8730014" cy="118000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endParaRPr lang="th-TH" dirty="0"/>
            </a:p>
          </p:txBody>
        </p:sp>
        <p:pic>
          <p:nvPicPr>
            <p:cNvPr id="4" name="Picture 2" descr="ผลการค้นหารูปภาพสำหรับ ตราสัญลักษณ์ กรมบัญชีกลาง">
              <a:extLst>
                <a:ext uri="{FF2B5EF4-FFF2-40B4-BE49-F238E27FC236}">
                  <a16:creationId xmlns:a16="http://schemas.microsoft.com/office/drawing/2014/main" id="{B4956D97-0A94-E9FB-403A-7D5F801D11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3374" y="279098"/>
              <a:ext cx="852995" cy="983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DD47C4A1-BBB0-E0FD-34F4-934070296A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6369" y="140591"/>
              <a:ext cx="6909633" cy="12108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80000"/>
                </a:lnSpc>
                <a:tabLst>
                  <a:tab pos="914400" algn="l"/>
                </a:tabLst>
                <a:defRPr/>
              </a:pPr>
              <a:r>
                <a:rPr lang="th-TH" sz="3500" b="1" dirty="0">
                  <a:latin typeface="TH SarabunPSK" pitchFamily="34" charset="-34"/>
                  <a:cs typeface="TH SarabunPSK" pitchFamily="34" charset="-34"/>
                </a:rPr>
                <a:t>รายงานผลการเบิกจ่ายเงินงบประมาณรายจ่ายลงทุน</a:t>
              </a:r>
            </a:p>
            <a:p>
              <a:pPr algn="ctr">
                <a:lnSpc>
                  <a:spcPct val="80000"/>
                </a:lnSpc>
                <a:tabLst>
                  <a:tab pos="914400" algn="l"/>
                </a:tabLst>
                <a:defRPr/>
              </a:pPr>
              <a:r>
                <a:rPr lang="th-TH" sz="3000" b="1" dirty="0">
                  <a:latin typeface="TH SarabunPSK" pitchFamily="34" charset="-34"/>
                  <a:cs typeface="TH SarabunPSK" pitchFamily="34" charset="-34"/>
                </a:rPr>
                <a:t>ประจำปีงบประมาณ พ.ศ. 2566 </a:t>
              </a:r>
            </a:p>
            <a:p>
              <a:pPr algn="ctr">
                <a:lnSpc>
                  <a:spcPct val="80000"/>
                </a:lnSpc>
                <a:tabLst>
                  <a:tab pos="914400" algn="l"/>
                </a:tabLst>
                <a:defRPr/>
              </a:pPr>
              <a:r>
                <a:rPr lang="th-TH" sz="2500" b="1" dirty="0">
                  <a:latin typeface="TH SarabunPSK" pitchFamily="34" charset="-34"/>
                  <a:cs typeface="TH SarabunPSK" pitchFamily="34" charset="-34"/>
                </a:rPr>
                <a:t>หน่วยงานที่ได้รับจัดสรรงบประมาณตั้งแต่ 10 ล้านบาทขึ้นไป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6EACF8D-156B-3FB9-B71B-CD015E78FF23}"/>
              </a:ext>
            </a:extLst>
          </p:cNvPr>
          <p:cNvSpPr txBox="1"/>
          <p:nvPr/>
        </p:nvSpPr>
        <p:spPr>
          <a:xfrm>
            <a:off x="5241187" y="6560326"/>
            <a:ext cx="418056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500" dirty="0"/>
              <a:t>ที่มา :</a:t>
            </a:r>
            <a:r>
              <a:rPr lang="en-US" sz="1500" dirty="0"/>
              <a:t> MIS : Financial Analytics</a:t>
            </a:r>
            <a:r>
              <a:rPr lang="th-TH" sz="1500" dirty="0"/>
              <a:t>  ข้อมูล ณ วันที่ 20 ธันวาคม 2565</a:t>
            </a:r>
            <a:endParaRPr lang="en-US" sz="15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BF5077-0674-0404-8970-964164030E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1912" y="7450801"/>
            <a:ext cx="8537843" cy="5225952"/>
          </a:xfrm>
          <a:prstGeom prst="rect">
            <a:avLst/>
          </a:prstGeom>
        </p:spPr>
      </p:pic>
      <p:sp>
        <p:nvSpPr>
          <p:cNvPr id="7" name="สี่เหลี่ยมผืนผ้า 14">
            <a:extLst>
              <a:ext uri="{FF2B5EF4-FFF2-40B4-BE49-F238E27FC236}">
                <a16:creationId xmlns:a16="http://schemas.microsoft.com/office/drawing/2014/main" id="{B9AA0E7B-2A91-185C-6F3C-AAC54F3D6A32}"/>
              </a:ext>
            </a:extLst>
          </p:cNvPr>
          <p:cNvSpPr/>
          <p:nvPr/>
        </p:nvSpPr>
        <p:spPr>
          <a:xfrm>
            <a:off x="7993403" y="1225229"/>
            <a:ext cx="1530449" cy="373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1800" b="1" dirty="0">
                <a:solidFill>
                  <a:schemeClr val="tx1"/>
                </a:solidFill>
              </a:rPr>
              <a:t>หน่วย </a:t>
            </a:r>
            <a:r>
              <a:rPr lang="en-US" sz="1800" b="1" dirty="0">
                <a:solidFill>
                  <a:schemeClr val="tx1"/>
                </a:solidFill>
              </a:rPr>
              <a:t>: </a:t>
            </a:r>
            <a:r>
              <a:rPr lang="th-TH" sz="1800" b="1" dirty="0">
                <a:solidFill>
                  <a:schemeClr val="tx1"/>
                </a:solidFill>
              </a:rPr>
              <a:t>ล้านบาท</a:t>
            </a:r>
            <a:endParaRPr lang="en-US" sz="1800" b="1" dirty="0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013ADFB-12E9-5D40-382C-67758EB02F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735" y="1555804"/>
            <a:ext cx="8730014" cy="500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113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xperienced Engineer Explaining The Problems In Construction Works  Development After Recession Stock Photo - Download Image Now - i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สี่เหลี่ยมผืนผ้า 4"/>
          <p:cNvSpPr/>
          <p:nvPr/>
        </p:nvSpPr>
        <p:spPr>
          <a:xfrm>
            <a:off x="0" y="243778"/>
            <a:ext cx="9906001" cy="6858000"/>
          </a:xfrm>
          <a:prstGeom prst="rect">
            <a:avLst/>
          </a:prstGeom>
          <a:solidFill>
            <a:srgbClr val="F2F2F2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6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581290" y="2358480"/>
            <a:ext cx="1395285" cy="2724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1800" b="1" dirty="0">
                <a:solidFill>
                  <a:schemeClr val="tx1"/>
                </a:solidFill>
              </a:rPr>
              <a:t>หน่วย </a:t>
            </a:r>
            <a:r>
              <a:rPr lang="en-US" sz="1800" b="1" dirty="0">
                <a:solidFill>
                  <a:schemeClr val="tx1"/>
                </a:solidFill>
              </a:rPr>
              <a:t>: </a:t>
            </a:r>
            <a:r>
              <a:rPr lang="th-TH" sz="1800" b="1" dirty="0">
                <a:solidFill>
                  <a:schemeClr val="tx1"/>
                </a:solidFill>
              </a:rPr>
              <a:t>ล้านบาท</a:t>
            </a:r>
            <a:endParaRPr lang="en-US" sz="1800" b="1" dirty="0">
              <a:solidFill>
                <a:schemeClr val="tx1"/>
              </a:solidFill>
            </a:endParaRPr>
          </a:p>
        </p:txBody>
      </p:sp>
      <p:graphicFrame>
        <p:nvGraphicFramePr>
          <p:cNvPr id="44094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239183"/>
              </p:ext>
            </p:extLst>
          </p:nvPr>
        </p:nvGraphicFramePr>
        <p:xfrm>
          <a:off x="1127703" y="2779559"/>
          <a:ext cx="7848872" cy="1728194"/>
        </p:xfrm>
        <a:graphic>
          <a:graphicData uri="http://schemas.openxmlformats.org/drawingml/2006/table">
            <a:tbl>
              <a:tblPr/>
              <a:tblGrid>
                <a:gridCol w="2012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60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8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22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278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ปีงบประมาณ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จำนวนเงินที่ขอกัน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เบิกจ่าย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ร้อยละ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541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2565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3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424.146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3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79.324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3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18.702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สี่เหลี่ยมผืนผ้ามุมมน 10"/>
          <p:cNvSpPr/>
          <p:nvPr/>
        </p:nvSpPr>
        <p:spPr>
          <a:xfrm>
            <a:off x="206062" y="219011"/>
            <a:ext cx="9427335" cy="1283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2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11" y="319688"/>
            <a:ext cx="936104" cy="107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4" name="Rectangle 3"/>
          <p:cNvSpPr>
            <a:spLocks noChangeArrowheads="1"/>
          </p:cNvSpPr>
          <p:nvPr/>
        </p:nvSpPr>
        <p:spPr bwMode="auto">
          <a:xfrm>
            <a:off x="1672507" y="0"/>
            <a:ext cx="7329826" cy="15542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>
              <a:tabLst>
                <a:tab pos="914400" algn="l"/>
              </a:tabLst>
              <a:defRPr/>
            </a:pPr>
            <a:endParaRPr lang="th-TH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tabLst>
                <a:tab pos="914400" algn="l"/>
              </a:tabLst>
              <a:defRPr/>
            </a:pPr>
            <a:r>
              <a:rPr lang="th-TH" sz="4300" b="1" dirty="0">
                <a:latin typeface="TH SarabunPSK" pitchFamily="34" charset="-34"/>
                <a:cs typeface="TH SarabunPSK" pitchFamily="34" charset="-34"/>
              </a:rPr>
              <a:t>ผลการเบิกจ่ายเงินกันไว้เบิกเหลื่อมปี </a:t>
            </a:r>
            <a:r>
              <a:rPr lang="th-TH" sz="43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(ภาพรวม)  </a:t>
            </a: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ข้อมูล ณ วันที่ 20 ธันวาคม 2565</a:t>
            </a:r>
          </a:p>
        </p:txBody>
      </p:sp>
    </p:spTree>
    <p:extLst>
      <p:ext uri="{BB962C8B-B14F-4D97-AF65-F5344CB8AC3E}">
        <p14:creationId xmlns:p14="http://schemas.microsoft.com/office/powerpoint/2010/main" val="480332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tacked of coin money with account book finance and banking concept for background.concept in grow and walk step by step for success in business">
            <a:extLst>
              <a:ext uri="{FF2B5EF4-FFF2-40B4-BE49-F238E27FC236}">
                <a16:creationId xmlns:a16="http://schemas.microsoft.com/office/drawing/2014/main" id="{4307C376-BEFF-8CF4-2991-0A32C10C2F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1"/>
          <a:stretch/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585D153-8AC8-3098-60C2-C34346580EAF}"/>
              </a:ext>
            </a:extLst>
          </p:cNvPr>
          <p:cNvSpPr/>
          <p:nvPr/>
        </p:nvSpPr>
        <p:spPr>
          <a:xfrm>
            <a:off x="0" y="-54147"/>
            <a:ext cx="9906000" cy="6858000"/>
          </a:xfrm>
          <a:prstGeom prst="rect">
            <a:avLst/>
          </a:prstGeom>
          <a:solidFill>
            <a:srgbClr val="F2F2F2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สี่เหลี่ยมผืนผ้ามุมมน 10">
            <a:extLst>
              <a:ext uri="{FF2B5EF4-FFF2-40B4-BE49-F238E27FC236}">
                <a16:creationId xmlns:a16="http://schemas.microsoft.com/office/drawing/2014/main" id="{1280A3E6-1CE2-18F6-197B-C4F799C43B6D}"/>
              </a:ext>
            </a:extLst>
          </p:cNvPr>
          <p:cNvSpPr/>
          <p:nvPr/>
        </p:nvSpPr>
        <p:spPr>
          <a:xfrm>
            <a:off x="206062" y="219011"/>
            <a:ext cx="9427335" cy="1283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2" descr="ผลการค้นหารูปภาพสำหรับ ตราสัญลักษณ์ กรมบัญชีกลาง">
            <a:extLst>
              <a:ext uri="{FF2B5EF4-FFF2-40B4-BE49-F238E27FC236}">
                <a16:creationId xmlns:a16="http://schemas.microsoft.com/office/drawing/2014/main" id="{B4956D97-0A94-E9FB-403A-7D5F801D1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11" y="319688"/>
            <a:ext cx="936104" cy="107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DD47C4A1-BBB0-E0FD-34F4-934070296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2507" y="0"/>
            <a:ext cx="7329826" cy="15542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>
              <a:tabLst>
                <a:tab pos="914400" algn="l"/>
              </a:tabLst>
              <a:defRPr/>
            </a:pPr>
            <a:endParaRPr lang="th-TH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tabLst>
                <a:tab pos="914400" algn="l"/>
              </a:tabLst>
              <a:defRPr/>
            </a:pPr>
            <a:r>
              <a:rPr lang="th-TH" sz="4300" b="1" dirty="0">
                <a:latin typeface="TH SarabunPSK" pitchFamily="34" charset="-34"/>
                <a:cs typeface="TH SarabunPSK" pitchFamily="34" charset="-34"/>
              </a:rPr>
              <a:t>หน่วยงานที่ขอกันเงินไว้เบิกเหลื่อมปี พ.ศ. </a:t>
            </a:r>
            <a:r>
              <a:rPr lang="en-US" sz="4300" b="1" dirty="0">
                <a:latin typeface="TH SarabunPSK" pitchFamily="34" charset="-34"/>
                <a:cs typeface="TH SarabunPSK" pitchFamily="34" charset="-34"/>
              </a:rPr>
              <a:t>2565</a:t>
            </a:r>
            <a:endParaRPr lang="th-TH" sz="4300" b="1" dirty="0">
              <a:latin typeface="TH SarabunPSK" pitchFamily="34" charset="-34"/>
              <a:cs typeface="TH SarabunPSK" pitchFamily="34" charset="-34"/>
            </a:endParaRPr>
          </a:p>
          <a:p>
            <a:pPr algn="ctr">
              <a:tabLst>
                <a:tab pos="914400" algn="l"/>
              </a:tabLst>
              <a:defRPr/>
            </a:pPr>
            <a:r>
              <a:rPr lang="th-TH" sz="4300" b="1" dirty="0">
                <a:latin typeface="TH SarabunPSK" pitchFamily="34" charset="-34"/>
                <a:cs typeface="TH SarabunPSK" pitchFamily="34" charset="-34"/>
              </a:rPr>
              <a:t>ของจังหวัดพังงา มีทั้งสิ้น </a:t>
            </a:r>
            <a:r>
              <a:rPr lang="en-US" sz="43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28 </a:t>
            </a:r>
            <a:r>
              <a:rPr lang="th-TH" sz="4300" b="1" dirty="0">
                <a:latin typeface="TH SarabunPSK" pitchFamily="34" charset="-34"/>
                <a:cs typeface="TH SarabunPSK" pitchFamily="34" charset="-34"/>
              </a:rPr>
              <a:t>หน่วยงาน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14D8C6D-410A-8A02-2236-4EEB68D1F058}"/>
              </a:ext>
            </a:extLst>
          </p:cNvPr>
          <p:cNvGrpSpPr/>
          <p:nvPr/>
        </p:nvGrpSpPr>
        <p:grpSpPr>
          <a:xfrm>
            <a:off x="582709" y="1944322"/>
            <a:ext cx="3006814" cy="1126970"/>
            <a:chOff x="948906" y="1999976"/>
            <a:chExt cx="3006814" cy="112697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0DF2318-ACEA-18C2-B856-44BB6A8B66BC}"/>
                </a:ext>
              </a:extLst>
            </p:cNvPr>
            <p:cNvSpPr/>
            <p:nvPr/>
          </p:nvSpPr>
          <p:spPr>
            <a:xfrm>
              <a:off x="1086928" y="2124925"/>
              <a:ext cx="2868792" cy="10020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BFE8645-9A45-25E0-07CA-9D9E7ABB64AF}"/>
                </a:ext>
              </a:extLst>
            </p:cNvPr>
            <p:cNvGrpSpPr/>
            <p:nvPr/>
          </p:nvGrpSpPr>
          <p:grpSpPr>
            <a:xfrm>
              <a:off x="948906" y="1999976"/>
              <a:ext cx="2950235" cy="1002021"/>
              <a:chOff x="1167091" y="1999976"/>
              <a:chExt cx="2732050" cy="1002021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9277E8B-8B93-FEDC-B260-A66570535C08}"/>
                  </a:ext>
                </a:extLst>
              </p:cNvPr>
              <p:cNvSpPr/>
              <p:nvPr/>
            </p:nvSpPr>
            <p:spPr>
              <a:xfrm>
                <a:off x="1167091" y="1999976"/>
                <a:ext cx="2732050" cy="1002021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239D3DA-CE25-93C4-881B-48337E1C6167}"/>
                  </a:ext>
                </a:extLst>
              </p:cNvPr>
              <p:cNvSpPr txBox="1"/>
              <p:nvPr/>
            </p:nvSpPr>
            <p:spPr>
              <a:xfrm>
                <a:off x="1871932" y="2035834"/>
                <a:ext cx="194094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h-TH" b="1" dirty="0">
                    <a:solidFill>
                      <a:schemeClr val="accent6">
                        <a:lumMod val="75000"/>
                      </a:schemeClr>
                    </a:solidFill>
                  </a:rPr>
                  <a:t>เบิกจ่ายแล้วเสร็จ</a:t>
                </a:r>
              </a:p>
              <a:p>
                <a:pPr algn="ctr"/>
                <a:r>
                  <a:rPr lang="en-US" b="1" dirty="0"/>
                  <a:t>5 </a:t>
                </a:r>
                <a:r>
                  <a:rPr lang="th-TH" b="1" dirty="0"/>
                  <a:t>หน่วยงาน</a:t>
                </a:r>
              </a:p>
            </p:txBody>
          </p:sp>
        </p:grp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43C6446-2C2C-ED8F-45E7-48F8009EB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3865" y="2033878"/>
              <a:ext cx="960211" cy="960211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C49CB226-39BF-70A5-7EC5-7D63629A2ED9}"/>
              </a:ext>
            </a:extLst>
          </p:cNvPr>
          <p:cNvSpPr txBox="1"/>
          <p:nvPr/>
        </p:nvSpPr>
        <p:spPr>
          <a:xfrm>
            <a:off x="7099274" y="6193676"/>
            <a:ext cx="26524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500" dirty="0"/>
              <a:t>ที่มา :</a:t>
            </a:r>
            <a:r>
              <a:rPr lang="en-US" sz="1500" dirty="0"/>
              <a:t> MIS : Financial Analytics</a:t>
            </a:r>
          </a:p>
          <a:p>
            <a:r>
              <a:rPr lang="th-TH" sz="1500" dirty="0"/>
              <a:t>ข้อมูล ณ วันที่ 20 ธันวาคม 2565</a:t>
            </a:r>
            <a:endParaRPr lang="en-US" sz="1500" dirty="0"/>
          </a:p>
        </p:txBody>
      </p:sp>
      <p:sp>
        <p:nvSpPr>
          <p:cNvPr id="17" name="กล่องข้อความ 27">
            <a:extLst>
              <a:ext uri="{FF2B5EF4-FFF2-40B4-BE49-F238E27FC236}">
                <a16:creationId xmlns:a16="http://schemas.microsoft.com/office/drawing/2014/main" id="{31F05448-1C5E-5E22-334A-567F69043D98}"/>
              </a:ext>
            </a:extLst>
          </p:cNvPr>
          <p:cNvSpPr txBox="1"/>
          <p:nvPr/>
        </p:nvSpPr>
        <p:spPr>
          <a:xfrm>
            <a:off x="4062898" y="1944322"/>
            <a:ext cx="5186113" cy="1938992"/>
          </a:xfrm>
          <a:prstGeom prst="rect">
            <a:avLst/>
          </a:prstGeom>
          <a:solidFill>
            <a:srgbClr val="ECF5E7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สำนักงานปศุสัตว์จังหวัดพังงา	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สำนักงานเกษตรจังหวัดพังงา	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สำนักงานการปฏิรูปที่ดินจังหวัดพังงา	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สำนักงานป้องกันและบรรเทาสาธารณภัยจังหวัดพังงา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วิทยาลัยเกษตรและเทคโนโลยีพังงา	</a:t>
            </a:r>
          </a:p>
        </p:txBody>
      </p:sp>
    </p:spTree>
    <p:extLst>
      <p:ext uri="{BB962C8B-B14F-4D97-AF65-F5344CB8AC3E}">
        <p14:creationId xmlns:p14="http://schemas.microsoft.com/office/powerpoint/2010/main" val="233526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tacked of coin money with account book finance and banking concept for background.concept in grow and walk step by step for success in business">
            <a:extLst>
              <a:ext uri="{FF2B5EF4-FFF2-40B4-BE49-F238E27FC236}">
                <a16:creationId xmlns:a16="http://schemas.microsoft.com/office/drawing/2014/main" id="{4307C376-BEFF-8CF4-2991-0A32C10C2F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1"/>
          <a:stretch/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585D153-8AC8-3098-60C2-C34346580EAF}"/>
              </a:ext>
            </a:extLst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2F2F2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สี่เหลี่ยมผืนผ้ามุมมน 10">
            <a:extLst>
              <a:ext uri="{FF2B5EF4-FFF2-40B4-BE49-F238E27FC236}">
                <a16:creationId xmlns:a16="http://schemas.microsoft.com/office/drawing/2014/main" id="{1280A3E6-1CE2-18F6-197B-C4F799C43B6D}"/>
              </a:ext>
            </a:extLst>
          </p:cNvPr>
          <p:cNvSpPr/>
          <p:nvPr/>
        </p:nvSpPr>
        <p:spPr>
          <a:xfrm>
            <a:off x="749147" y="163126"/>
            <a:ext cx="8730014" cy="118000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2" descr="ผลการค้นหารูปภาพสำหรับ ตราสัญลักษณ์ กรมบัญชีกลาง">
            <a:extLst>
              <a:ext uri="{FF2B5EF4-FFF2-40B4-BE49-F238E27FC236}">
                <a16:creationId xmlns:a16="http://schemas.microsoft.com/office/drawing/2014/main" id="{B4956D97-0A94-E9FB-403A-7D5F801D1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338" y="254261"/>
            <a:ext cx="852995" cy="98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DD47C4A1-BBB0-E0FD-34F4-934070296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6369" y="161238"/>
            <a:ext cx="6909633" cy="116955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tabLst>
                <a:tab pos="914400" algn="l"/>
              </a:tabLst>
              <a:defRPr/>
            </a:pPr>
            <a:r>
              <a:rPr lang="th-TH" sz="3500" b="1" dirty="0">
                <a:latin typeface="TH SarabunPSK" pitchFamily="34" charset="-34"/>
                <a:cs typeface="TH SarabunPSK" pitchFamily="34" charset="-34"/>
              </a:rPr>
              <a:t>หน่วยงานที่ขอกันเงินไว้เบิกเหลื่อมปี พ.ศ. </a:t>
            </a:r>
            <a:r>
              <a:rPr lang="en-US" sz="3500" b="1" dirty="0">
                <a:latin typeface="TH SarabunPSK" pitchFamily="34" charset="-34"/>
                <a:cs typeface="TH SarabunPSK" pitchFamily="34" charset="-34"/>
              </a:rPr>
              <a:t>2565</a:t>
            </a:r>
            <a:endParaRPr lang="th-TH" sz="3500" b="1" dirty="0">
              <a:latin typeface="TH SarabunPSK" pitchFamily="34" charset="-34"/>
              <a:cs typeface="TH SarabunPSK" pitchFamily="34" charset="-34"/>
            </a:endParaRPr>
          </a:p>
          <a:p>
            <a:pPr algn="ctr">
              <a:tabLst>
                <a:tab pos="914400" algn="l"/>
              </a:tabLst>
              <a:defRPr/>
            </a:pPr>
            <a:r>
              <a:rPr lang="th-TH" sz="3500" b="1" dirty="0">
                <a:latin typeface="TH SarabunPSK" pitchFamily="34" charset="-34"/>
                <a:cs typeface="TH SarabunPSK" pitchFamily="34" charset="-34"/>
              </a:rPr>
              <a:t>ของจังหวัดพังงา มีทั้งสิ้น </a:t>
            </a:r>
            <a:r>
              <a:rPr lang="en-US" sz="35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28 </a:t>
            </a:r>
            <a:r>
              <a:rPr lang="th-TH" sz="3500" b="1" dirty="0">
                <a:latin typeface="TH SarabunPSK" pitchFamily="34" charset="-34"/>
                <a:cs typeface="TH SarabunPSK" pitchFamily="34" charset="-34"/>
              </a:rPr>
              <a:t>หน่วยงาน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42E6C65-BABF-9B6F-E9A7-61CDE2E1C968}"/>
              </a:ext>
            </a:extLst>
          </p:cNvPr>
          <p:cNvGrpSpPr/>
          <p:nvPr/>
        </p:nvGrpSpPr>
        <p:grpSpPr>
          <a:xfrm>
            <a:off x="121187" y="1492027"/>
            <a:ext cx="2289333" cy="2463028"/>
            <a:chOff x="864818" y="1999977"/>
            <a:chExt cx="3602417" cy="133047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0DF2318-ACEA-18C2-B856-44BB6A8B66BC}"/>
                </a:ext>
              </a:extLst>
            </p:cNvPr>
            <p:cNvSpPr/>
            <p:nvPr/>
          </p:nvSpPr>
          <p:spPr>
            <a:xfrm>
              <a:off x="1137441" y="2118980"/>
              <a:ext cx="3329794" cy="918896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BFE8645-9A45-25E0-07CA-9D9E7ABB64AF}"/>
                </a:ext>
              </a:extLst>
            </p:cNvPr>
            <p:cNvGrpSpPr/>
            <p:nvPr/>
          </p:nvGrpSpPr>
          <p:grpSpPr>
            <a:xfrm>
              <a:off x="864818" y="1999977"/>
              <a:ext cx="3441891" cy="1330479"/>
              <a:chOff x="1089221" y="1999977"/>
              <a:chExt cx="3187347" cy="1330479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9277E8B-8B93-FEDC-B260-A66570535C08}"/>
                  </a:ext>
                </a:extLst>
              </p:cNvPr>
              <p:cNvSpPr/>
              <p:nvPr/>
            </p:nvSpPr>
            <p:spPr>
              <a:xfrm>
                <a:off x="1163421" y="1999977"/>
                <a:ext cx="3083540" cy="918896"/>
              </a:xfrm>
              <a:prstGeom prst="rect">
                <a:avLst/>
              </a:prstGeom>
              <a:solidFill>
                <a:srgbClr val="FFFA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239D3DA-CE25-93C4-881B-48337E1C6167}"/>
                  </a:ext>
                </a:extLst>
              </p:cNvPr>
              <p:cNvSpPr txBox="1"/>
              <p:nvPr/>
            </p:nvSpPr>
            <p:spPr>
              <a:xfrm>
                <a:off x="1089221" y="2515382"/>
                <a:ext cx="3187347" cy="8150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h-TH" sz="2200" b="1" dirty="0">
                    <a:solidFill>
                      <a:srgbClr val="FF0000"/>
                    </a:solidFill>
                  </a:rPr>
                  <a:t>  อยู่ระหว่างดำเนินการ</a:t>
                </a:r>
              </a:p>
              <a:p>
                <a:pPr algn="ctr"/>
                <a:r>
                  <a:rPr lang="en-US" sz="2200" b="1" dirty="0"/>
                  <a:t>23 </a:t>
                </a:r>
                <a:r>
                  <a:rPr lang="th-TH" sz="2200" b="1" dirty="0"/>
                  <a:t>หน่วยงาน</a:t>
                </a:r>
              </a:p>
            </p:txBody>
          </p:sp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08D4DB8-3D1A-4CD3-5CFB-B7158A282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25721" y="2077618"/>
              <a:ext cx="1083562" cy="386528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6EACF8D-156B-3FB9-B71B-CD015E78FF23}"/>
              </a:ext>
            </a:extLst>
          </p:cNvPr>
          <p:cNvSpPr txBox="1"/>
          <p:nvPr/>
        </p:nvSpPr>
        <p:spPr>
          <a:xfrm>
            <a:off x="45367" y="6211716"/>
            <a:ext cx="26524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500" dirty="0"/>
              <a:t>ที่มา :</a:t>
            </a:r>
            <a:r>
              <a:rPr lang="en-US" sz="1500" dirty="0"/>
              <a:t> MIS : Financial Analytics</a:t>
            </a:r>
          </a:p>
          <a:p>
            <a:r>
              <a:rPr lang="th-TH" sz="1500" dirty="0"/>
              <a:t>ข้อมูล ณ วันที่ 20 ธันวาคม 2565</a:t>
            </a:r>
            <a:endParaRPr lang="en-US" sz="15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EC793E6-199A-CA21-C0A5-2D44111A80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2852" y="1470155"/>
            <a:ext cx="6920027" cy="527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326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รูปภาพ 21"/>
          <p:cNvPicPr>
            <a:picLocks noChangeAspect="1"/>
          </p:cNvPicPr>
          <p:nvPr/>
        </p:nvPicPr>
        <p:blipFill rotWithShape="1">
          <a:blip r:embed="rId2"/>
          <a:srcRect t="70647" b="4677"/>
          <a:stretch/>
        </p:blipFill>
        <p:spPr>
          <a:xfrm>
            <a:off x="0" y="1"/>
            <a:ext cx="9910907" cy="1444130"/>
          </a:xfrm>
          <a:prstGeom prst="rect">
            <a:avLst/>
          </a:prstGeom>
        </p:spPr>
      </p:pic>
      <p:sp>
        <p:nvSpPr>
          <p:cNvPr id="23" name="สี่เหลี่ยมผืนผ้า 22"/>
          <p:cNvSpPr/>
          <p:nvPr/>
        </p:nvSpPr>
        <p:spPr>
          <a:xfrm>
            <a:off x="-4908" y="26488"/>
            <a:ext cx="9910907" cy="1417643"/>
          </a:xfrm>
          <a:prstGeom prst="rect">
            <a:avLst/>
          </a:prstGeom>
          <a:solidFill>
            <a:srgbClr val="EDEDE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2" name="สี่เหลี่ยมผืนผ้ามุมมน 11"/>
          <p:cNvSpPr/>
          <p:nvPr/>
        </p:nvSpPr>
        <p:spPr>
          <a:xfrm>
            <a:off x="236876" y="157690"/>
            <a:ext cx="9427335" cy="10857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3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65" y="234909"/>
            <a:ext cx="851004" cy="98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กล่องข้อความ 2"/>
          <p:cNvSpPr txBox="1"/>
          <p:nvPr/>
        </p:nvSpPr>
        <p:spPr>
          <a:xfrm>
            <a:off x="1357258" y="415594"/>
            <a:ext cx="8354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3600" b="1" dirty="0"/>
              <a:t>เงินกันไว้เบิกเหลื่อมปีของปีงบประมาณ พ.ศ. 2565</a:t>
            </a:r>
          </a:p>
        </p:txBody>
      </p:sp>
      <p:sp>
        <p:nvSpPr>
          <p:cNvPr id="17" name="กล่องข้อความ 16"/>
          <p:cNvSpPr txBox="1"/>
          <p:nvPr/>
        </p:nvSpPr>
        <p:spPr>
          <a:xfrm>
            <a:off x="482135" y="2054948"/>
            <a:ext cx="89515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  </a:t>
            </a:r>
            <a:r>
              <a:rPr lang="th-TH" b="1" dirty="0">
                <a:solidFill>
                  <a:schemeClr val="accent5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ตามมาตรการการเร่งรัดการเบิกจ่ายงบประมาณและการใช้จ่ายภาครัฐ </a:t>
            </a:r>
            <a:br>
              <a:rPr lang="th-TH" b="1" dirty="0">
                <a:solidFill>
                  <a:schemeClr val="accent5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>
                <a:solidFill>
                  <a:schemeClr val="accent5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ประจำปีงบประมาณ พ.ศ. 2566</a:t>
            </a:r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ให้เร่งรัดการเบิกจ่ายเงินกันไว้เบิกเหลื่อมปีของปีงบประมาณ </a:t>
            </a:r>
            <a:b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พ.ศ. 2565 ให้สามารถเบิกจ่ายภายในไตรมาสที่ 1 ของปีงบประมาณ พ.ศ. 2566 โดยเฉพาะ</a:t>
            </a:r>
            <a:b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ในส่วนของรายจ่ายที่ก่อหนี้ผูกพันแล้ว สำหรับเงินกันไว้เบิกเหลื่อมปีที่อยู่ระหว่าง</a:t>
            </a:r>
            <a:b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ดำเนินการจัดซื้อจัดจ้างแล้ว ให้เร่งรัดการก่อหนี้และเบิกจ่ายโดยเร็ว</a:t>
            </a:r>
          </a:p>
        </p:txBody>
      </p:sp>
      <p:sp>
        <p:nvSpPr>
          <p:cNvPr id="18" name="กล่องข้อความ 17"/>
          <p:cNvSpPr txBox="1"/>
          <p:nvPr/>
        </p:nvSpPr>
        <p:spPr>
          <a:xfrm>
            <a:off x="482135" y="4650180"/>
            <a:ext cx="8705997" cy="954107"/>
          </a:xfrm>
          <a:prstGeom prst="rect">
            <a:avLst/>
          </a:prstGeom>
          <a:noFill/>
          <a:ln>
            <a:solidFill>
              <a:srgbClr val="FF3399"/>
            </a:solidFill>
            <a:prstDash val="dashDot"/>
          </a:ln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</a:rPr>
              <a:t>กรณีมีความจำเป็นต้องขอเบิกเงินจากคลังภายหลังระยะเวลาดังกล่าว </a:t>
            </a:r>
            <a:br>
              <a:rPr lang="th-TH" b="1" dirty="0">
                <a:solidFill>
                  <a:srgbClr val="FF0000"/>
                </a:solidFill>
              </a:rPr>
            </a:br>
            <a:r>
              <a:rPr lang="th-TH" dirty="0"/>
              <a:t>ให้ขอทำความตกลงกับกระทรวงการคลังเพื่อขอขยายเวลาออกไปอีกไม่เกินหกเดือน</a:t>
            </a:r>
          </a:p>
        </p:txBody>
      </p:sp>
      <p:grpSp>
        <p:nvGrpSpPr>
          <p:cNvPr id="30" name="กลุ่ม 29"/>
          <p:cNvGrpSpPr/>
          <p:nvPr/>
        </p:nvGrpSpPr>
        <p:grpSpPr>
          <a:xfrm>
            <a:off x="-2" y="6054772"/>
            <a:ext cx="9373066" cy="803228"/>
            <a:chOff x="-7739345" y="8804946"/>
            <a:chExt cx="8633724" cy="448065"/>
          </a:xfrm>
        </p:grpSpPr>
        <p:sp>
          <p:nvSpPr>
            <p:cNvPr id="31" name="สี่เหลี่ยมผืนผ้า 30"/>
            <p:cNvSpPr/>
            <p:nvPr/>
          </p:nvSpPr>
          <p:spPr>
            <a:xfrm flipH="1">
              <a:off x="-7739345" y="8804946"/>
              <a:ext cx="7844452" cy="448065"/>
            </a:xfrm>
            <a:prstGeom prst="rect">
              <a:avLst/>
            </a:prstGeom>
            <a:gradFill flip="none" rotWithShape="1">
              <a:gsLst>
                <a:gs pos="0">
                  <a:srgbClr val="FFC50D"/>
                </a:gs>
                <a:gs pos="65000">
                  <a:srgbClr val="FFE389"/>
                </a:gs>
                <a:gs pos="98000">
                  <a:srgbClr val="FFF3CD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latin typeface="JasmineUPC" panose="02020603050405020304" pitchFamily="18" charset="-34"/>
                <a:cs typeface="JasmineUPC" panose="02020603050405020304" pitchFamily="18" charset="-34"/>
              </a:endParaRPr>
            </a:p>
          </p:txBody>
        </p:sp>
        <p:sp>
          <p:nvSpPr>
            <p:cNvPr id="32" name="กล่องข้อความ 31"/>
            <p:cNvSpPr txBox="1"/>
            <p:nvPr/>
          </p:nvSpPr>
          <p:spPr>
            <a:xfrm>
              <a:off x="-7534741" y="8929570"/>
              <a:ext cx="8429120" cy="206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th-TH" sz="1800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ระเบียบกระทรวงการคลังว่าด้วยการเบิกเงินจากคลัง การรับเงิน การจ่ายเงิน การเก็บรักษาเงิน และการนำเงินส่งคลัง พ.ศ. 2562</a:t>
              </a:r>
            </a:p>
          </p:txBody>
        </p:sp>
      </p:grpSp>
      <p:sp>
        <p:nvSpPr>
          <p:cNvPr id="29" name="กล่องข้อความ 28"/>
          <p:cNvSpPr txBox="1"/>
          <p:nvPr/>
        </p:nvSpPr>
        <p:spPr>
          <a:xfrm>
            <a:off x="220844" y="6054772"/>
            <a:ext cx="3860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พระราชบัญญัติวิธีการงบประมาณ พ.ศ. 2561</a:t>
            </a: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-9816" y="1441156"/>
            <a:ext cx="9915816" cy="43065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131569" y="1391625"/>
            <a:ext cx="10190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700" b="1" spc="-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การขยายเวลาเบิกเงินกันไว้เบิกเหลื่อมปี สามารถขยายออกไปได้อีกไม่เกินหกเดือนของปีงบประมาณถัดไป</a:t>
            </a:r>
          </a:p>
        </p:txBody>
      </p:sp>
      <p:sp>
        <p:nvSpPr>
          <p:cNvPr id="35" name="กล่องข้อความ 34"/>
          <p:cNvSpPr txBox="1"/>
          <p:nvPr/>
        </p:nvSpPr>
        <p:spPr>
          <a:xfrm>
            <a:off x="220844" y="6487142"/>
            <a:ext cx="8752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มติคณะรัฐมนตรี  เมื่อวันที่ 27 กันยายน 2565 เรื่อง มาตรการเร่งรัด เบิกจ่ายงบประมาณและการใช้จ่ายภาครัฐ พ.ศ. 2566</a:t>
            </a:r>
          </a:p>
        </p:txBody>
      </p:sp>
      <p:pic>
        <p:nvPicPr>
          <p:cNvPr id="39" name="รูปภาพ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205" y="5886198"/>
            <a:ext cx="938335" cy="93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430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381000" y="1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SzPct val="85000"/>
              <a:defRPr/>
            </a:pPr>
            <a:r>
              <a:rPr lang="th-TH" sz="36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		</a:t>
            </a:r>
            <a:r>
              <a:rPr lang="th-TH" sz="40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</a:t>
            </a:r>
          </a:p>
          <a:p>
            <a:pPr marL="342900" indent="-342900" eaLnBrk="0" hangingPunct="0">
              <a:spcBef>
                <a:spcPct val="20000"/>
              </a:spcBef>
              <a:buSzPct val="85000"/>
              <a:defRPr/>
            </a:pPr>
            <a:endParaRPr lang="th-TH" sz="4000" kern="0" dirty="0">
              <a:solidFill>
                <a:srgbClr val="10CF9B">
                  <a:lumMod val="10000"/>
                </a:srgbClr>
              </a:solidFill>
              <a:latin typeface="Constantia"/>
              <a:cs typeface="Browallia New"/>
            </a:endParaRPr>
          </a:p>
          <a:p>
            <a:pPr marL="342900" indent="-342900" eaLnBrk="0" hangingPunct="0">
              <a:spcBef>
                <a:spcPct val="20000"/>
              </a:spcBef>
              <a:buSzPct val="85000"/>
              <a:defRPr/>
            </a:pPr>
            <a:r>
              <a:rPr lang="th-TH" sz="40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			</a:t>
            </a:r>
          </a:p>
          <a:p>
            <a:pPr marL="342900" indent="-342900" eaLnBrk="0" hangingPunct="0">
              <a:spcBef>
                <a:spcPct val="20000"/>
              </a:spcBef>
              <a:buSzPct val="85000"/>
              <a:defRPr/>
            </a:pPr>
            <a:endParaRPr lang="th-TH" sz="3600" kern="0" dirty="0">
              <a:solidFill>
                <a:srgbClr val="10CF9B">
                  <a:lumMod val="10000"/>
                </a:srgbClr>
              </a:solidFill>
              <a:latin typeface="Constantia"/>
              <a:cs typeface="Browallia New"/>
            </a:endParaRPr>
          </a:p>
          <a:p>
            <a:pPr marL="342900" indent="-342900" eaLnBrk="0" hangingPunct="0">
              <a:spcBef>
                <a:spcPct val="20000"/>
              </a:spcBef>
              <a:buSzPct val="85000"/>
              <a:defRPr/>
            </a:pPr>
            <a:r>
              <a:rPr lang="th-TH" sz="36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		</a:t>
            </a:r>
          </a:p>
        </p:txBody>
      </p:sp>
      <p:sp>
        <p:nvSpPr>
          <p:cNvPr id="6147" name="Rectangle 283"/>
          <p:cNvSpPr>
            <a:spLocks noChangeArrowheads="1"/>
          </p:cNvSpPr>
          <p:nvPr/>
        </p:nvSpPr>
        <p:spPr bwMode="auto">
          <a:xfrm>
            <a:off x="881063" y="2643189"/>
            <a:ext cx="8858250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h-TH" altLang="th-TH" sz="3200">
              <a:solidFill>
                <a:srgbClr val="000000"/>
              </a:solidFill>
            </a:endParaRPr>
          </a:p>
          <a:p>
            <a:endParaRPr lang="th-TH" altLang="th-TH" sz="3200">
              <a:solidFill>
                <a:srgbClr val="000000"/>
              </a:solidFill>
            </a:endParaRPr>
          </a:p>
          <a:p>
            <a:endParaRPr lang="th-TH" altLang="th-TH" sz="3600">
              <a:solidFill>
                <a:prstClr val="black"/>
              </a:solidFill>
            </a:endParaRPr>
          </a:p>
        </p:txBody>
      </p:sp>
      <p:sp>
        <p:nvSpPr>
          <p:cNvPr id="6148" name="TextBox 12"/>
          <p:cNvSpPr txBox="1">
            <a:spLocks noChangeArrowheads="1"/>
          </p:cNvSpPr>
          <p:nvPr/>
        </p:nvSpPr>
        <p:spPr bwMode="auto">
          <a:xfrm>
            <a:off x="3649490" y="3523165"/>
            <a:ext cx="248176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r>
              <a:rPr lang="th-TH" altLang="th-TH" sz="6000" b="1" dirty="0">
                <a:solidFill>
                  <a:srgbClr val="211E86"/>
                </a:solidFill>
                <a:latin typeface="Times New Roman" pitchFamily="18" charset="0"/>
              </a:rPr>
              <a:t>ขอขอบคุณ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904" y="1970561"/>
            <a:ext cx="1916931" cy="1598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ตัวแทนหมายเลขสไลด์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3EC92-83A4-4CF8-8E70-3DC856435A4C}" type="slidenum">
              <a:rPr lang="en-US" altLang="th-TH" smtClean="0"/>
              <a:pPr>
                <a:defRPr/>
              </a:pPr>
              <a:t>10</a:t>
            </a:fld>
            <a:endParaRPr lang="en-US" altLang="th-TH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0" y="-27384"/>
            <a:ext cx="9906000" cy="1662006"/>
          </a:xfrm>
          <a:prstGeom prst="rect">
            <a:avLst/>
          </a:prstGeom>
          <a:solidFill>
            <a:srgbClr val="D0E6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0" y="6183740"/>
            <a:ext cx="9906000" cy="683786"/>
          </a:xfrm>
          <a:prstGeom prst="rect">
            <a:avLst/>
          </a:prstGeom>
          <a:solidFill>
            <a:srgbClr val="D0E6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026" name="Picture 2" descr="https://cdn-icons.flaticon.com/png/512/4296/premium/4296486.png?token=exp=1655776799~hmac=34503c2500eb3656acd61db72cf0357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809" y="6329024"/>
            <a:ext cx="416425" cy="41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cdn-icons.flaticon.com/png/512/4296/premium/4296521.png?token=exp=1655776809~hmac=6e98043a8e9d839c509f1bc7d0c34a7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44" y="6332372"/>
            <a:ext cx="413079" cy="413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cdn-icons.flaticon.com/png/512/3178/premium/3178161.png?token=exp=1655776855~hmac=d1f9a01d57c7319e41712e514cbcbec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108" y="6354007"/>
            <a:ext cx="413079" cy="413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สี่เหลี่ยมผืนผ้า 3"/>
          <p:cNvSpPr/>
          <p:nvPr/>
        </p:nvSpPr>
        <p:spPr>
          <a:xfrm>
            <a:off x="6341140" y="6306403"/>
            <a:ext cx="26661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th-TH" sz="2400" b="1" dirty="0">
                <a:solidFill>
                  <a:srgbClr val="211E8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http://www.cgd.go.th/png</a:t>
            </a:r>
            <a:endParaRPr lang="th-TH" altLang="th-TH" sz="4000" b="1" dirty="0">
              <a:solidFill>
                <a:srgbClr val="211E8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923272" y="6283784"/>
            <a:ext cx="23887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2400" b="1" dirty="0">
                <a:solidFill>
                  <a:srgbClr val="211E8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สำนักงานคลังจังหวัดพังงา</a:t>
            </a:r>
            <a:endParaRPr lang="en-US" altLang="th-TH" sz="2400" b="1" dirty="0">
              <a:solidFill>
                <a:srgbClr val="211E8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4257773" y="6307869"/>
            <a:ext cx="13067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2400" b="1" dirty="0">
                <a:solidFill>
                  <a:srgbClr val="211E8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076-481475</a:t>
            </a:r>
            <a:endParaRPr lang="en-US" altLang="th-TH" sz="2400" b="1" dirty="0">
              <a:solidFill>
                <a:srgbClr val="211E8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1388060" y="323132"/>
            <a:ext cx="4285020" cy="75163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แผนผังลำดับงาน: ตัวเชื่อมต่อ 15"/>
          <p:cNvSpPr/>
          <p:nvPr/>
        </p:nvSpPr>
        <p:spPr>
          <a:xfrm>
            <a:off x="597185" y="107390"/>
            <a:ext cx="1377395" cy="137739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rgbClr val="FC183A"/>
              </a:solidFill>
            </a:endParaRPr>
          </a:p>
        </p:txBody>
      </p:sp>
      <p:pic>
        <p:nvPicPr>
          <p:cNvPr id="17" name="Picture 4" descr="https://www.cgd.go.th/cs/Satellite?blobcol=urldata&amp;blobheadername1=Content-Type&amp;blobheadername2=Content-Disposition&amp;blobheadername3=filename&amp;blobheadervalue1=image/png&amp;blobheadervalue2=inline;+filename=%221/443/LOGO_NavyBlue.png%22&amp;blobheadervalue3=1/443/LOGO_NavyBlue.png&amp;blobkey=id&amp;blobtable=MungoBlobs&amp;blobwhere=1438166357082&amp;ssbinary=tru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00" y="141319"/>
            <a:ext cx="1135763" cy="1309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กล่องข้อความ 17"/>
          <p:cNvSpPr txBox="1"/>
          <p:nvPr/>
        </p:nvSpPr>
        <p:spPr>
          <a:xfrm>
            <a:off x="2023058" y="356254"/>
            <a:ext cx="4597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dirty="0">
                <a:solidFill>
                  <a:srgbClr val="211E8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สำนักงานคลังจังหวัดพังงา</a:t>
            </a:r>
          </a:p>
        </p:txBody>
      </p:sp>
      <p:sp>
        <p:nvSpPr>
          <p:cNvPr id="6150" name="TextBox 12"/>
          <p:cNvSpPr txBox="1">
            <a:spLocks noChangeArrowheads="1"/>
          </p:cNvSpPr>
          <p:nvPr/>
        </p:nvSpPr>
        <p:spPr bwMode="auto">
          <a:xfrm>
            <a:off x="368391" y="4294691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pPr algn="ctr"/>
            <a:r>
              <a:rPr lang="th-TH" altLang="th-TH" sz="4000" b="1" dirty="0">
                <a:solidFill>
                  <a:srgbClr val="211E86"/>
                </a:solidFill>
              </a:rPr>
              <a:t>กรมบัญชีกลาง </a:t>
            </a:r>
            <a:r>
              <a:rPr lang="en-US" altLang="th-TH" sz="4000" b="1" dirty="0">
                <a:solidFill>
                  <a:srgbClr val="211E86"/>
                </a:solidFill>
              </a:rPr>
              <a:t>www.cgd.go.th</a:t>
            </a:r>
          </a:p>
        </p:txBody>
      </p:sp>
    </p:spTree>
    <p:extLst>
      <p:ext uri="{BB962C8B-B14F-4D97-AF65-F5344CB8AC3E}">
        <p14:creationId xmlns:p14="http://schemas.microsoft.com/office/powerpoint/2010/main" val="3315678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3709</TotalTime>
  <Words>729</Words>
  <Application>Microsoft Office PowerPoint</Application>
  <PresentationFormat>A4 Paper (210x297 mm)</PresentationFormat>
  <Paragraphs>184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2" baseType="lpstr">
      <vt:lpstr>Angsana New</vt:lpstr>
      <vt:lpstr>AngsanaUPC</vt:lpstr>
      <vt:lpstr>Arial</vt:lpstr>
      <vt:lpstr>Calibri</vt:lpstr>
      <vt:lpstr>Calibri Light</vt:lpstr>
      <vt:lpstr>Constantia</vt:lpstr>
      <vt:lpstr>JasmineUPC</vt:lpstr>
      <vt:lpstr>Microsoft Sans Serif</vt:lpstr>
      <vt:lpstr>TH SarabunPSK</vt:lpstr>
      <vt:lpstr>Times New Roman</vt:lpstr>
      <vt:lpstr>Wingdings 2</vt:lpstr>
      <vt:lpstr>ธีมของ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วิสสุตา อนุสาร</dc:creator>
  <cp:lastModifiedBy>อรวรรณ อังสุธรรม</cp:lastModifiedBy>
  <cp:revision>129</cp:revision>
  <dcterms:created xsi:type="dcterms:W3CDTF">2022-07-19T02:32:18Z</dcterms:created>
  <dcterms:modified xsi:type="dcterms:W3CDTF">2022-12-21T11:55:46Z</dcterms:modified>
</cp:coreProperties>
</file>