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4" r:id="rId3"/>
  </p:sldMasterIdLst>
  <p:notesMasterIdLst>
    <p:notesMasterId r:id="rId16"/>
  </p:notesMasterIdLst>
  <p:sldIdLst>
    <p:sldId id="264" r:id="rId4"/>
    <p:sldId id="266" r:id="rId5"/>
    <p:sldId id="267" r:id="rId6"/>
    <p:sldId id="268" r:id="rId7"/>
    <p:sldId id="269" r:id="rId8"/>
    <p:sldId id="271" r:id="rId9"/>
    <p:sldId id="261" r:id="rId10"/>
    <p:sldId id="262" r:id="rId11"/>
    <p:sldId id="256" r:id="rId12"/>
    <p:sldId id="263" r:id="rId13"/>
    <p:sldId id="270" r:id="rId14"/>
    <p:sldId id="272" r:id="rId15"/>
  </p:sldIdLst>
  <p:sldSz cx="12192000" cy="6858000"/>
  <p:notesSz cx="7053263" cy="93091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-384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10368-0C18-4919-84D3-E41D814CD0F6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4850" y="4479925"/>
            <a:ext cx="5643563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7F273-8691-4409-B18D-44C4E117863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1544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43225" y="860425"/>
            <a:ext cx="4132263" cy="23256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en-US" dirty="0"/>
          </a:p>
        </p:txBody>
      </p:sp>
    </p:spTree>
    <p:extLst>
      <p:ext uri="{BB962C8B-B14F-4D97-AF65-F5344CB8AC3E}">
        <p14:creationId xmlns:p14="http://schemas.microsoft.com/office/powerpoint/2010/main" val="3267104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2CC4-441F-44F7-A3DD-CC996E7648D8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60093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2CC4-441F-44F7-A3DD-CC996E7648D8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79374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2CC4-441F-44F7-A3DD-CC996E7648D8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9084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2CC4-441F-44F7-A3DD-CC996E7648D8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8745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2CC4-441F-44F7-A3DD-CC996E7648D8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0329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42CC4-441F-44F7-A3DD-CC996E7648D8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8395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F273-8691-4409-B18D-44C4E117863E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8816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42CC4-441F-44F7-A3DD-CC996E7648D8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3480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8281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50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564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68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487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376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90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5523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417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503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1687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281518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02399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258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06E1-F119-40D0-8AD2-4772CB5E5626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44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86A59-854A-4A13-ABD0-704ECD78F98B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19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AE4F-97AB-41F6-943B-E0BC292F95AA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98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A054-3BC0-4DD0-99FB-EB11BC7EC3D8}" type="datetime1">
              <a:rPr lang="en-US" smtClean="0"/>
              <a:t>6/21/2022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5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C313E-CD80-4ED1-AB9A-FFBAE8B49221}" type="datetime1">
              <a:rPr lang="en-US" smtClean="0"/>
              <a:t>6/21/2022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44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D4C7-1CD1-4AB8-94F3-6A8B83275632}" type="datetime1">
              <a:rPr lang="en-US" smtClean="0"/>
              <a:t>6/21/2022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217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8494D-D0A2-40C5-AB91-A4B756F770EF}" type="datetime1">
              <a:rPr lang="en-US" smtClean="0"/>
              <a:t>6/21/2022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44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34" y="273053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3EB70-CE4A-4F0B-9D15-9AA0BCFF8E92}" type="datetime1">
              <a:rPr lang="en-US" smtClean="0"/>
              <a:t>6/21/2022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82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18C4-A024-4CAB-903F-816B5AADFC1C}" type="datetime1">
              <a:rPr lang="en-US" smtClean="0"/>
              <a:t>6/21/2022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32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D3EAC-E04C-4928-8892-70C0C1B9F0EC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18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7699-AE47-491E-977F-EADDD831EE5A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93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61C46DF5-C856-4EC4-B292-5B09F89E2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xmlns="" id="{7A319D0F-347C-4154-B09E-357452CD0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948D247D-F9B5-4688-B0FD-BC317BDE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B9E73963-BCEE-4667-886D-AFF0B713A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F7363FF1-D530-41AC-BD0F-62FC1A1FD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252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FC930371-73F2-4E9D-AA88-62237BCD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8DCC625E-998B-4879-AD4F-FA3099533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8114326B-80B5-430C-B060-C36E225B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13C04424-8835-4793-9564-64803E8A0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39411BE0-B145-4FDA-A776-D2B0F36E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718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9B70F064-FF72-45B4-B318-2E771E8F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7A525521-DCBA-4A42-9A4F-2B8AB0D3D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A9FC4C47-B3F3-44F4-BF9C-C297A1C4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0941B02C-68AF-449A-9654-55C104D97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D309D91C-563C-4094-8768-03A763986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19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9D5902BF-3D0B-40A5-983D-57EE8482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2CF26922-EB69-404B-B7BF-487724572B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3AB133FC-CA3B-430F-8C38-BC447F02B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4841E825-BCB3-466E-9B05-F3A19F852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359F7627-DB7B-4675-9C51-826FDE679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5B9C088C-FCDD-48D2-B32F-FA132F98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362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B8118B54-34B0-4847-8133-D6D6935C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DBC7DE94-CE6E-4232-9D75-F0607E9F2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9945E0D9-E0A2-4083-94A8-7C3940990D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xmlns="" id="{BD155BE6-9814-4497-A076-D7680B3795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xmlns="" id="{DF468E5D-C35B-45A7-863E-01FC83249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xmlns="" id="{9F91D425-E095-47DD-8B6B-5E7053235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xmlns="" id="{3EE44E3D-0DCA-40C9-AB83-108CD162E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xmlns="" id="{8CE67A03-8429-4CEF-8654-CFC96901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47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B9F5BC96-703E-4BC3-B6B2-5FF6C9099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xmlns="" id="{B174A302-807F-4FED-B1C5-ED620045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xmlns="" id="{CE5C776A-8BF0-4EF9-8D05-8D181034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D5572418-8B06-4AE1-BB64-3EB54A070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9465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xmlns="" id="{9B0C192F-F08B-49D0-A6B4-49B607093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xmlns="" id="{98D03527-93E2-4557-89C8-0CD5AF2B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BB778EEB-199E-4EE2-8D7C-BF18E296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006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1D03AB03-95D9-4C56-8B4D-F6CB13DA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8E91597A-FC79-48FF-BAB7-90BB476DA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DDAF546E-8CD9-4C3F-8AD6-E8A4C48FB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D2585241-D1F6-4D61-9269-4DDE77697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E99C3B3D-A76C-4957-AF21-5B08DFDE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71B60A98-04A9-48C5-8051-DEA69E6F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046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6130D069-A13F-44A2-B1DB-092A6E8B5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xmlns="" id="{98B2FDC8-C87C-436D-A279-45878C45A9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4A0AA507-CC58-4583-A65A-EE08896F7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79F8878D-8F2D-46B5-8710-F1AF6B725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7E03A27C-8ECD-4DBC-80DC-92FEB31AA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AAF4C62D-2108-4198-A059-111CFE36F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439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7584EC2E-8589-4830-BBE8-77573510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ED1124B0-098E-4DE6-9749-5D51A984A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1322AFDD-4407-4699-9D0A-BEA3A318E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C17EF288-DADD-4881-8953-7FF0995A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A3EBEE7D-9ED3-409C-8969-4BFCB429F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53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xmlns="" id="{02C088ED-C46A-4254-8B04-23D946E55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2DBB9D68-6E18-4F8B-AAAE-F38FDF8A4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83A47831-8135-4B8B-BF59-35785C4DE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9DA01AB1-BB0A-4E84-BCC9-85303BD67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22050C54-1F11-4D30-BB95-2F7870539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392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1872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1518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86527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CA15D-12E8-481B-9AB2-A0E516DBBACC}" type="datetimeFigureOut">
              <a:rPr lang="th-TH" smtClean="0"/>
              <a:t>21/06/65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A0F7A-BFB6-4BEA-A30A-F8FE51958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31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51D41-9FFA-43B6-971F-D1DCD6E46E96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01C2A-BF7C-45B4-B45E-1C4855B49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5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xmlns="" id="{74A53BE4-08AF-486F-A777-7957F26A8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B6FD2EA8-8064-4F56-A16D-615C8F721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1011757F-CDFD-4503-820A-5B1A0E9BD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44C1A-3F00-4397-AA23-156A303E3762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2456354B-877D-4418-B933-05DF80A9A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B40D3BE1-8FBC-4835-8080-CD7507E8C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48DBB-C3B0-4B62-8DC8-9877212CD8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5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ct.enconfund.go.th/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1.xml"/><Relationship Id="rId5" Type="http://schemas.openxmlformats.org/officeDocument/2006/relationships/hyperlink" Target="https://phangnga.energy.go.th/news" TargetMode="External"/><Relationship Id="rId4" Type="http://schemas.openxmlformats.org/officeDocument/2006/relationships/hyperlink" Target="http://www.enconfund.go.th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11417896" y="6329057"/>
            <a:ext cx="47899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952A10-2217-4D50-95BF-125309B02561}" type="slidenum">
              <a:rPr kumimoji="0" lang="th-TH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th-TH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2588" name="TextBox 3"/>
          <p:cNvSpPr txBox="1">
            <a:spLocks noChangeArrowheads="1"/>
          </p:cNvSpPr>
          <p:nvPr/>
        </p:nvSpPr>
        <p:spPr bwMode="auto">
          <a:xfrm>
            <a:off x="371476" y="248594"/>
            <a:ext cx="11288713" cy="4616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กรอบยุทธศาสตร์การจัดสรรเงินกองทุนเพื่อส่งเสริมการอนุรักษ์พลังงาน ประจำปีงบประมาณ 256</a:t>
            </a:r>
            <a:r>
              <a:rPr lang="th-TH" altLang="th-TH" sz="2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endParaRPr kumimoji="0" lang="th-TH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grpSp>
        <p:nvGrpSpPr>
          <p:cNvPr id="34820" name="กลุ่ม 21506"/>
          <p:cNvGrpSpPr>
            <a:grpSpLocks/>
          </p:cNvGrpSpPr>
          <p:nvPr/>
        </p:nvGrpSpPr>
        <p:grpSpPr bwMode="auto">
          <a:xfrm>
            <a:off x="419101" y="974727"/>
            <a:ext cx="11433175" cy="5000124"/>
            <a:chOff x="5361915" y="974367"/>
            <a:chExt cx="6554780" cy="3765119"/>
          </a:xfrm>
        </p:grpSpPr>
        <p:sp>
          <p:nvSpPr>
            <p:cNvPr id="16" name="Line"/>
            <p:cNvSpPr/>
            <p:nvPr/>
          </p:nvSpPr>
          <p:spPr>
            <a:xfrm>
              <a:off x="5822442" y="1951006"/>
              <a:ext cx="5562735" cy="413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extrusionOk="0">
                  <a:moveTo>
                    <a:pt x="0" y="21410"/>
                  </a:moveTo>
                  <a:lnTo>
                    <a:pt x="0" y="4159"/>
                  </a:lnTo>
                  <a:cubicBezTo>
                    <a:pt x="0" y="3036"/>
                    <a:pt x="35" y="1963"/>
                    <a:pt x="96" y="1182"/>
                  </a:cubicBezTo>
                  <a:cubicBezTo>
                    <a:pt x="162" y="347"/>
                    <a:pt x="251" y="-79"/>
                    <a:pt x="342" y="12"/>
                  </a:cubicBezTo>
                  <a:lnTo>
                    <a:pt x="21291" y="12"/>
                  </a:lnTo>
                  <a:cubicBezTo>
                    <a:pt x="21382" y="27"/>
                    <a:pt x="21468" y="560"/>
                    <a:pt x="21527" y="1474"/>
                  </a:cubicBezTo>
                  <a:cubicBezTo>
                    <a:pt x="21573" y="2202"/>
                    <a:pt x="21599" y="3121"/>
                    <a:pt x="21600" y="4074"/>
                  </a:cubicBezTo>
                  <a:lnTo>
                    <a:pt x="21600" y="21521"/>
                  </a:lnTo>
                </a:path>
              </a:pathLst>
            </a:cu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12" name="Line"/>
            <p:cNvSpPr/>
            <p:nvPr/>
          </p:nvSpPr>
          <p:spPr>
            <a:xfrm flipH="1" flipV="1">
              <a:off x="10754455" y="1951006"/>
              <a:ext cx="0" cy="673007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13" name="Line"/>
            <p:cNvSpPr/>
            <p:nvPr/>
          </p:nvSpPr>
          <p:spPr>
            <a:xfrm flipV="1">
              <a:off x="8785837" y="1612708"/>
              <a:ext cx="0" cy="338297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21" name="Shape"/>
            <p:cNvSpPr/>
            <p:nvPr/>
          </p:nvSpPr>
          <p:spPr>
            <a:xfrm>
              <a:off x="5361915" y="2188889"/>
              <a:ext cx="1235051" cy="1083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14" name="Shape"/>
            <p:cNvSpPr/>
            <p:nvPr/>
          </p:nvSpPr>
          <p:spPr>
            <a:xfrm>
              <a:off x="7560797" y="974367"/>
              <a:ext cx="2427326" cy="774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3" y="0"/>
                  </a:moveTo>
                  <a:lnTo>
                    <a:pt x="20777" y="0"/>
                  </a:lnTo>
                  <a:cubicBezTo>
                    <a:pt x="20895" y="0"/>
                    <a:pt x="20984" y="0"/>
                    <a:pt x="21059" y="9"/>
                  </a:cubicBezTo>
                  <a:cubicBezTo>
                    <a:pt x="21134" y="19"/>
                    <a:pt x="21196" y="37"/>
                    <a:pt x="21260" y="75"/>
                  </a:cubicBezTo>
                  <a:cubicBezTo>
                    <a:pt x="21330" y="122"/>
                    <a:pt x="21392" y="196"/>
                    <a:pt x="21443" y="291"/>
                  </a:cubicBezTo>
                  <a:cubicBezTo>
                    <a:pt x="21494" y="386"/>
                    <a:pt x="21534" y="502"/>
                    <a:pt x="21560" y="631"/>
                  </a:cubicBezTo>
                  <a:cubicBezTo>
                    <a:pt x="21580" y="749"/>
                    <a:pt x="21590" y="864"/>
                    <a:pt x="21595" y="1005"/>
                  </a:cubicBezTo>
                  <a:cubicBezTo>
                    <a:pt x="21600" y="1145"/>
                    <a:pt x="21600" y="1312"/>
                    <a:pt x="21600" y="1535"/>
                  </a:cubicBezTo>
                  <a:lnTo>
                    <a:pt x="21600" y="20072"/>
                  </a:lnTo>
                  <a:cubicBezTo>
                    <a:pt x="21600" y="20291"/>
                    <a:pt x="21600" y="20456"/>
                    <a:pt x="21595" y="20596"/>
                  </a:cubicBezTo>
                  <a:cubicBezTo>
                    <a:pt x="21590" y="20736"/>
                    <a:pt x="21580" y="20851"/>
                    <a:pt x="21560" y="20969"/>
                  </a:cubicBezTo>
                  <a:cubicBezTo>
                    <a:pt x="21534" y="21098"/>
                    <a:pt x="21494" y="21214"/>
                    <a:pt x="21443" y="21309"/>
                  </a:cubicBezTo>
                  <a:cubicBezTo>
                    <a:pt x="21392" y="21404"/>
                    <a:pt x="21330" y="21478"/>
                    <a:pt x="21260" y="21525"/>
                  </a:cubicBezTo>
                  <a:cubicBezTo>
                    <a:pt x="21196" y="21563"/>
                    <a:pt x="21134" y="21581"/>
                    <a:pt x="21059" y="21591"/>
                  </a:cubicBezTo>
                  <a:cubicBezTo>
                    <a:pt x="20983" y="21600"/>
                    <a:pt x="20893" y="21600"/>
                    <a:pt x="20773" y="21600"/>
                  </a:cubicBezTo>
                  <a:lnTo>
                    <a:pt x="823" y="21600"/>
                  </a:lnTo>
                  <a:cubicBezTo>
                    <a:pt x="705" y="21600"/>
                    <a:pt x="616" y="21600"/>
                    <a:pt x="541" y="21591"/>
                  </a:cubicBezTo>
                  <a:cubicBezTo>
                    <a:pt x="466" y="21581"/>
                    <a:pt x="404" y="21563"/>
                    <a:pt x="340" y="21525"/>
                  </a:cubicBezTo>
                  <a:cubicBezTo>
                    <a:pt x="270" y="21478"/>
                    <a:pt x="208" y="21404"/>
                    <a:pt x="157" y="21309"/>
                  </a:cubicBezTo>
                  <a:cubicBezTo>
                    <a:pt x="106" y="21214"/>
                    <a:pt x="66" y="21098"/>
                    <a:pt x="40" y="20969"/>
                  </a:cubicBezTo>
                  <a:cubicBezTo>
                    <a:pt x="20" y="20851"/>
                    <a:pt x="10" y="20736"/>
                    <a:pt x="5" y="20595"/>
                  </a:cubicBezTo>
                  <a:cubicBezTo>
                    <a:pt x="0" y="20455"/>
                    <a:pt x="0" y="20288"/>
                    <a:pt x="0" y="20065"/>
                  </a:cubicBezTo>
                  <a:lnTo>
                    <a:pt x="0" y="1528"/>
                  </a:lnTo>
                  <a:cubicBezTo>
                    <a:pt x="0" y="1309"/>
                    <a:pt x="0" y="1144"/>
                    <a:pt x="5" y="1004"/>
                  </a:cubicBezTo>
                  <a:cubicBezTo>
                    <a:pt x="10" y="864"/>
                    <a:pt x="20" y="749"/>
                    <a:pt x="40" y="631"/>
                  </a:cubicBezTo>
                  <a:cubicBezTo>
                    <a:pt x="66" y="502"/>
                    <a:pt x="106" y="386"/>
                    <a:pt x="157" y="291"/>
                  </a:cubicBezTo>
                  <a:cubicBezTo>
                    <a:pt x="208" y="196"/>
                    <a:pt x="270" y="122"/>
                    <a:pt x="340" y="75"/>
                  </a:cubicBezTo>
                  <a:cubicBezTo>
                    <a:pt x="404" y="37"/>
                    <a:pt x="466" y="19"/>
                    <a:pt x="541" y="9"/>
                  </a:cubicBezTo>
                  <a:cubicBezTo>
                    <a:pt x="617" y="0"/>
                    <a:pt x="707" y="0"/>
                    <a:pt x="827" y="0"/>
                  </a:cubicBezTo>
                  <a:lnTo>
                    <a:pt x="823" y="0"/>
                  </a:ln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15" name="Text Placeholder"/>
            <p:cNvSpPr txBox="1"/>
            <p:nvPr/>
          </p:nvSpPr>
          <p:spPr>
            <a:xfrm>
              <a:off x="8357164" y="1029355"/>
              <a:ext cx="1460764" cy="456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25400" tIns="25400" rIns="25400" bIns="25400">
              <a:spAutoFit/>
            </a:bodyPr>
            <a:lstStyle>
              <a:lvl1pPr algn="l"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งบประมาณกองทุนเพื่อส่งเสริมการอนุรักษ์พลังงาน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 2566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</p:txBody>
        </p:sp>
        <p:sp>
          <p:nvSpPr>
            <p:cNvPr id="17" name="Line"/>
            <p:cNvSpPr/>
            <p:nvPr/>
          </p:nvSpPr>
          <p:spPr>
            <a:xfrm flipV="1">
              <a:off x="6703452" y="1951006"/>
              <a:ext cx="0" cy="1603025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18" name="Line"/>
            <p:cNvSpPr/>
            <p:nvPr/>
          </p:nvSpPr>
          <p:spPr>
            <a:xfrm flipV="1">
              <a:off x="7509830" y="1951006"/>
              <a:ext cx="0" cy="335906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19" name="Line"/>
            <p:cNvSpPr/>
            <p:nvPr/>
          </p:nvSpPr>
          <p:spPr>
            <a:xfrm flipV="1">
              <a:off x="9162632" y="1965350"/>
              <a:ext cx="0" cy="335906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20" name="Line"/>
            <p:cNvSpPr/>
            <p:nvPr/>
          </p:nvSpPr>
          <p:spPr>
            <a:xfrm flipV="1">
              <a:off x="9938976" y="1956982"/>
              <a:ext cx="6371" cy="1635301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25" name="Shape"/>
            <p:cNvSpPr/>
            <p:nvPr/>
          </p:nvSpPr>
          <p:spPr>
            <a:xfrm>
              <a:off x="5756003" y="3496652"/>
              <a:ext cx="1412527" cy="1242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27" name="Shape"/>
            <p:cNvSpPr/>
            <p:nvPr/>
          </p:nvSpPr>
          <p:spPr>
            <a:xfrm>
              <a:off x="6805386" y="2168568"/>
              <a:ext cx="1352458" cy="1098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28" name="Text Placeholder"/>
            <p:cNvSpPr txBox="1"/>
            <p:nvPr/>
          </p:nvSpPr>
          <p:spPr>
            <a:xfrm>
              <a:off x="6236553" y="3617893"/>
              <a:ext cx="931977" cy="6646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25400" tIns="25400" rIns="25400" bIns="25400">
              <a:spAutoFit/>
            </a:bodyPr>
            <a:lstStyle>
              <a:lvl1pPr algn="l"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marL="0" marR="0" lvl="0" indent="0" algn="l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FFFE">
                      <a:lumMod val="1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สนับสนุนนโยบายอนุรักษ์พลังงานและพลังงานทดแทน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</p:txBody>
        </p:sp>
        <p:sp>
          <p:nvSpPr>
            <p:cNvPr id="29" name="Shape"/>
            <p:cNvSpPr/>
            <p:nvPr/>
          </p:nvSpPr>
          <p:spPr>
            <a:xfrm>
              <a:off x="8427244" y="2190085"/>
              <a:ext cx="1369751" cy="1104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30" name="Text Placeholder"/>
            <p:cNvSpPr txBox="1"/>
            <p:nvPr/>
          </p:nvSpPr>
          <p:spPr>
            <a:xfrm>
              <a:off x="10481415" y="2240889"/>
              <a:ext cx="840053" cy="2474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25400" tIns="25400" rIns="25400" bIns="25400">
              <a:spAutoFit/>
            </a:bodyPr>
            <a:lstStyle>
              <a:lvl1pPr algn="l"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marL="0" marR="0" lvl="0" indent="0" algn="l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FFFE">
                      <a:lumMod val="1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เศรษฐกิจฐานราก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</p:txBody>
        </p:sp>
        <p:sp>
          <p:nvSpPr>
            <p:cNvPr id="31" name="Shape"/>
            <p:cNvSpPr/>
            <p:nvPr/>
          </p:nvSpPr>
          <p:spPr>
            <a:xfrm>
              <a:off x="8774460" y="3514583"/>
              <a:ext cx="1565884" cy="1051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32" name="Text Placeholder"/>
            <p:cNvSpPr txBox="1"/>
            <p:nvPr/>
          </p:nvSpPr>
          <p:spPr>
            <a:xfrm>
              <a:off x="5763325" y="2322774"/>
              <a:ext cx="840053" cy="2474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25400" tIns="25400" rIns="25400" bIns="25400">
              <a:spAutoFit/>
            </a:bodyPr>
            <a:lstStyle>
              <a:lvl1pPr algn="l"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marL="0" marR="0" lvl="0" indent="0" algn="l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FFFE">
                      <a:lumMod val="1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งานตามกฎหมาย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</p:txBody>
        </p:sp>
        <p:sp>
          <p:nvSpPr>
            <p:cNvPr id="33" name="Shape"/>
            <p:cNvSpPr/>
            <p:nvPr/>
          </p:nvSpPr>
          <p:spPr>
            <a:xfrm>
              <a:off x="10156497" y="2193671"/>
              <a:ext cx="1154049" cy="1060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pic>
          <p:nvPicPr>
            <p:cNvPr id="34851" name="รูปภาพ 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33745" y="1020232"/>
              <a:ext cx="626129" cy="654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Shape"/>
            <p:cNvSpPr/>
            <p:nvPr/>
          </p:nvSpPr>
          <p:spPr>
            <a:xfrm>
              <a:off x="10481415" y="3543273"/>
              <a:ext cx="1230500" cy="1042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37" name="Text Placeholder"/>
            <p:cNvSpPr txBox="1"/>
            <p:nvPr/>
          </p:nvSpPr>
          <p:spPr>
            <a:xfrm>
              <a:off x="10854570" y="3678352"/>
              <a:ext cx="1062125" cy="246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25400" tIns="25400" rIns="25400" bIns="25400">
              <a:spAutoFit/>
            </a:bodyPr>
            <a:lstStyle>
              <a:lvl1pPr algn="l"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marL="0" marR="0" lvl="0" indent="0" algn="l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FFFE">
                      <a:lumMod val="1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งบบริหาร สกทอ.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</p:txBody>
        </p:sp>
        <p:pic>
          <p:nvPicPr>
            <p:cNvPr id="34855" name="Picture 6" descr="Factory workers, labor force, labourers, workers, workforce ico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32951" y="3581316"/>
              <a:ext cx="356768" cy="404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56" name="Picture 8" descr="Biogas Icon of Line style - Available in SVG, PNG, EPS, AI &amp; Icon fonts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144026" y="2255648"/>
              <a:ext cx="355877" cy="404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59" name="Picture 14" descr="Free icons - Free vector icons - Free SVG, PSD, PNG, EPS, Ai &amp; Icon Font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535130" y="3616097"/>
              <a:ext cx="271145" cy="308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Line"/>
            <p:cNvSpPr/>
            <p:nvPr/>
          </p:nvSpPr>
          <p:spPr>
            <a:xfrm flipV="1">
              <a:off x="8288904" y="1985672"/>
              <a:ext cx="1820" cy="160183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46" name="Shape"/>
            <p:cNvSpPr/>
            <p:nvPr/>
          </p:nvSpPr>
          <p:spPr>
            <a:xfrm>
              <a:off x="7378060" y="3495457"/>
              <a:ext cx="1254597" cy="1147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" y="0"/>
                  </a:moveTo>
                  <a:lnTo>
                    <a:pt x="20048" y="0"/>
                  </a:lnTo>
                  <a:cubicBezTo>
                    <a:pt x="20270" y="0"/>
                    <a:pt x="20438" y="0"/>
                    <a:pt x="20580" y="6"/>
                  </a:cubicBezTo>
                  <a:cubicBezTo>
                    <a:pt x="20722" y="13"/>
                    <a:pt x="20839" y="25"/>
                    <a:pt x="20959" y="50"/>
                  </a:cubicBezTo>
                  <a:cubicBezTo>
                    <a:pt x="21090" y="82"/>
                    <a:pt x="21207" y="132"/>
                    <a:pt x="21304" y="196"/>
                  </a:cubicBezTo>
                  <a:cubicBezTo>
                    <a:pt x="21400" y="260"/>
                    <a:pt x="21476" y="338"/>
                    <a:pt x="21524" y="425"/>
                  </a:cubicBezTo>
                  <a:cubicBezTo>
                    <a:pt x="21562" y="504"/>
                    <a:pt x="21581" y="581"/>
                    <a:pt x="21590" y="676"/>
                  </a:cubicBezTo>
                  <a:cubicBezTo>
                    <a:pt x="21600" y="771"/>
                    <a:pt x="21600" y="883"/>
                    <a:pt x="21600" y="1033"/>
                  </a:cubicBezTo>
                  <a:lnTo>
                    <a:pt x="21600" y="20572"/>
                  </a:lnTo>
                  <a:cubicBezTo>
                    <a:pt x="21600" y="20719"/>
                    <a:pt x="21600" y="20830"/>
                    <a:pt x="21590" y="20924"/>
                  </a:cubicBezTo>
                  <a:cubicBezTo>
                    <a:pt x="21581" y="21019"/>
                    <a:pt x="21562" y="21096"/>
                    <a:pt x="21524" y="21175"/>
                  </a:cubicBezTo>
                  <a:cubicBezTo>
                    <a:pt x="21476" y="21262"/>
                    <a:pt x="21400" y="21340"/>
                    <a:pt x="21304" y="21404"/>
                  </a:cubicBezTo>
                  <a:cubicBezTo>
                    <a:pt x="21207" y="21468"/>
                    <a:pt x="21090" y="21518"/>
                    <a:pt x="20959" y="21550"/>
                  </a:cubicBezTo>
                  <a:cubicBezTo>
                    <a:pt x="20839" y="21575"/>
                    <a:pt x="20722" y="21587"/>
                    <a:pt x="20579" y="21594"/>
                  </a:cubicBezTo>
                  <a:cubicBezTo>
                    <a:pt x="20436" y="21600"/>
                    <a:pt x="20267" y="21600"/>
                    <a:pt x="20041" y="21600"/>
                  </a:cubicBezTo>
                  <a:lnTo>
                    <a:pt x="1552" y="21600"/>
                  </a:lnTo>
                  <a:cubicBezTo>
                    <a:pt x="1330" y="21600"/>
                    <a:pt x="1162" y="21600"/>
                    <a:pt x="1020" y="21594"/>
                  </a:cubicBezTo>
                  <a:cubicBezTo>
                    <a:pt x="878" y="21587"/>
                    <a:pt x="761" y="21575"/>
                    <a:pt x="641" y="21550"/>
                  </a:cubicBezTo>
                  <a:cubicBezTo>
                    <a:pt x="510" y="21518"/>
                    <a:pt x="393" y="21468"/>
                    <a:pt x="296" y="21404"/>
                  </a:cubicBezTo>
                  <a:cubicBezTo>
                    <a:pt x="200" y="21340"/>
                    <a:pt x="124" y="21262"/>
                    <a:pt x="76" y="21175"/>
                  </a:cubicBezTo>
                  <a:cubicBezTo>
                    <a:pt x="38" y="21096"/>
                    <a:pt x="19" y="21019"/>
                    <a:pt x="10" y="20924"/>
                  </a:cubicBezTo>
                  <a:cubicBezTo>
                    <a:pt x="0" y="20829"/>
                    <a:pt x="0" y="20717"/>
                    <a:pt x="0" y="20567"/>
                  </a:cubicBezTo>
                  <a:lnTo>
                    <a:pt x="0" y="1028"/>
                  </a:lnTo>
                  <a:cubicBezTo>
                    <a:pt x="0" y="881"/>
                    <a:pt x="0" y="770"/>
                    <a:pt x="10" y="676"/>
                  </a:cubicBezTo>
                  <a:cubicBezTo>
                    <a:pt x="19" y="581"/>
                    <a:pt x="38" y="504"/>
                    <a:pt x="76" y="425"/>
                  </a:cubicBezTo>
                  <a:cubicBezTo>
                    <a:pt x="124" y="338"/>
                    <a:pt x="200" y="260"/>
                    <a:pt x="296" y="196"/>
                  </a:cubicBezTo>
                  <a:cubicBezTo>
                    <a:pt x="393" y="132"/>
                    <a:pt x="510" y="82"/>
                    <a:pt x="641" y="50"/>
                  </a:cubicBezTo>
                  <a:cubicBezTo>
                    <a:pt x="761" y="25"/>
                    <a:pt x="878" y="13"/>
                    <a:pt x="1021" y="6"/>
                  </a:cubicBezTo>
                  <a:cubicBezTo>
                    <a:pt x="1164" y="0"/>
                    <a:pt x="1333" y="0"/>
                    <a:pt x="1559" y="0"/>
                  </a:cubicBezTo>
                  <a:lnTo>
                    <a:pt x="155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sp>
          <p:nvSpPr>
            <p:cNvPr id="47" name="Text Placeholder"/>
            <p:cNvSpPr txBox="1"/>
            <p:nvPr/>
          </p:nvSpPr>
          <p:spPr>
            <a:xfrm>
              <a:off x="9245454" y="3616097"/>
              <a:ext cx="1103082" cy="664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25400" tIns="25400" rIns="25400" bIns="25400">
              <a:spAutoFit/>
            </a:bodyPr>
            <a:lstStyle>
              <a:lvl1pPr algn="l"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marL="0" marR="0" lvl="0" indent="0" algn="l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FFFE">
                      <a:lumMod val="1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ส่งเสริมการอนุรักษ์พลังงานในกลุ่ม โรงงาน อาคาร บ้าน ขนส่ง และพื้นที่พิเศษ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</p:txBody>
        </p:sp>
        <p:sp>
          <p:nvSpPr>
            <p:cNvPr id="48" name="Line"/>
            <p:cNvSpPr/>
            <p:nvPr/>
          </p:nvSpPr>
          <p:spPr>
            <a:xfrm flipH="1" flipV="1">
              <a:off x="11385177" y="2271372"/>
              <a:ext cx="0" cy="1291027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400000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Helvetica Neue Medium"/>
              </a:endParaRPr>
            </a:p>
          </p:txBody>
        </p:sp>
        <p:pic>
          <p:nvPicPr>
            <p:cNvPr id="34865" name="รูปภาพ 2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870581" y="3616408"/>
              <a:ext cx="318417" cy="362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58" name="รูปภาพ 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543192" y="3586254"/>
              <a:ext cx="273478" cy="339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Placeholder"/>
            <p:cNvSpPr txBox="1"/>
            <p:nvPr/>
          </p:nvSpPr>
          <p:spPr>
            <a:xfrm>
              <a:off x="7894836" y="3592283"/>
              <a:ext cx="966408" cy="4557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>
              <a:spAutoFit/>
            </a:bodyPr>
            <a:lstStyle>
              <a:lvl1pPr algn="l">
                <a:defRPr sz="2800" b="0">
                  <a:solidFill>
                    <a:srgbClr val="FFFFFF"/>
                  </a:solidFill>
                  <a:latin typeface="Barlow Bold"/>
                  <a:ea typeface="Barlow Bold"/>
                  <a:cs typeface="Barlow Bold"/>
                  <a:sym typeface="Barlow Bold"/>
                </a:defRPr>
              </a:lvl1pPr>
            </a:lstStyle>
            <a:p>
              <a:pPr marL="0" marR="0" lvl="0" indent="0" algn="l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FFFE">
                      <a:lumMod val="1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สื่อสารและ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  <a:p>
              <a:pPr marL="0" marR="0" lvl="0" indent="0" algn="l" defTabSz="4127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EFFFE">
                      <a:lumMod val="10000"/>
                    </a:srgbClr>
                  </a:solidFill>
                  <a:effectLst/>
                  <a:uLnTx/>
                  <a:uFillTx/>
                  <a:latin typeface="TH SarabunPSK" panose="020B0500040200020003" pitchFamily="34" charset="-34"/>
                  <a:ea typeface="Tahoma" panose="020B0604030504040204" pitchFamily="34" charset="0"/>
                  <a:cs typeface="TH SarabunPSK" panose="020B0500040200020003" pitchFamily="34" charset="-34"/>
                  <a:sym typeface="Barlow Bold"/>
                </a:rPr>
                <a:t>ข้อมูลข่าวสาร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6311407" y="4247072"/>
            <a:ext cx="241300" cy="2428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6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2821709" y="2523259"/>
            <a:ext cx="242889" cy="2413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29466" y="2485306"/>
            <a:ext cx="241300" cy="2428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8796482" y="2474479"/>
            <a:ext cx="241300" cy="2413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7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997816" y="4221088"/>
            <a:ext cx="242889" cy="2413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63" name="Oval 62"/>
          <p:cNvSpPr/>
          <p:nvPr/>
        </p:nvSpPr>
        <p:spPr>
          <a:xfrm>
            <a:off x="3841364" y="4244060"/>
            <a:ext cx="241300" cy="2413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66" name="Picture 4" descr="Innovation Line Vector Icon, Line Icons, Innovation Icons, Vector PNG and  Vector with Transparent Background for Free Download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1664" y="2723896"/>
            <a:ext cx="563175" cy="48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Oval 63"/>
          <p:cNvSpPr/>
          <p:nvPr/>
        </p:nvSpPr>
        <p:spPr>
          <a:xfrm>
            <a:off x="5670838" y="2472318"/>
            <a:ext cx="241300" cy="2428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5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65" name="Picture 12" descr="Law Gavel - Gavel Icon Png, Transparent Png - kind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2947" y="2708920"/>
            <a:ext cx="432494" cy="42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 Placeholder"/>
          <p:cNvSpPr txBox="1"/>
          <p:nvPr/>
        </p:nvSpPr>
        <p:spPr bwMode="auto">
          <a:xfrm>
            <a:off x="3740013" y="2683672"/>
            <a:ext cx="1462089" cy="6064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25400" tIns="25400" rIns="25400" bIns="25400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marL="0" marR="0" lvl="0" indent="0" algn="l" defTabSz="4127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rPr>
              <a:t>ศึกษา ค้นคว้าวิจัย และสาธิตต้นแบบ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EFFFE">
                  <a:lumMod val="10000"/>
                </a:srgbClr>
              </a:solidFill>
              <a:effectLst/>
              <a:uLnTx/>
              <a:uFillTx/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  <a:sym typeface="Barlow Bold"/>
            </a:endParaRPr>
          </a:p>
        </p:txBody>
      </p:sp>
      <p:pic>
        <p:nvPicPr>
          <p:cNvPr id="70" name="Picture 2" descr="Training Icon Icons - Download Free Vector Icons | Noun Project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917109" y="2745452"/>
            <a:ext cx="514948" cy="445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 Placeholder"/>
          <p:cNvSpPr txBox="1"/>
          <p:nvPr/>
        </p:nvSpPr>
        <p:spPr bwMode="auto">
          <a:xfrm>
            <a:off x="6583364" y="2780930"/>
            <a:ext cx="1531034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marL="0" marR="0" lvl="0" indent="0" algn="l" defTabSz="4127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rPr>
              <a:t>พัฒนาบุคคลากร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EFFFE">
                  <a:lumMod val="10000"/>
                </a:srgbClr>
              </a:solidFill>
              <a:effectLst/>
              <a:uLnTx/>
              <a:uFillTx/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  <a:sym typeface="Barlow Bold"/>
            </a:endParaRPr>
          </a:p>
        </p:txBody>
      </p:sp>
      <p:sp>
        <p:nvSpPr>
          <p:cNvPr id="73" name="Text Placeholder"/>
          <p:cNvSpPr txBox="1"/>
          <p:nvPr/>
        </p:nvSpPr>
        <p:spPr bwMode="auto">
          <a:xfrm>
            <a:off x="9455274" y="2780930"/>
            <a:ext cx="1465262" cy="3286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25400" tIns="25400" rIns="25400" bIns="25400">
            <a:spAutoFit/>
          </a:bodyPr>
          <a:lstStyle>
            <a:lvl1pPr algn="l">
              <a:defRPr sz="2800" b="0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defRPr>
            </a:lvl1pPr>
          </a:lstStyle>
          <a:p>
            <a:pPr marL="0" marR="0" lvl="0" indent="0" algn="l" defTabSz="4127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FEFFFE">
                    <a:lumMod val="10000"/>
                  </a:srgbClr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  <a:sym typeface="Barlow Bold"/>
              </a:rPr>
              <a:t>เศรษฐกิจฐานราก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FEFFFE">
                  <a:lumMod val="10000"/>
                </a:srgbClr>
              </a:solidFill>
              <a:effectLst/>
              <a:uLnTx/>
              <a:uFillTx/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  <a:sym typeface="Barlow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AA70B41-B320-45F9-8D6E-8FACD856D15C}"/>
              </a:ext>
            </a:extLst>
          </p:cNvPr>
          <p:cNvSpPr txBox="1"/>
          <p:nvPr/>
        </p:nvSpPr>
        <p:spPr>
          <a:xfrm>
            <a:off x="1080027" y="3290097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70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F819CEC4-3AED-44D5-B999-B72E23D422D6}"/>
              </a:ext>
            </a:extLst>
          </p:cNvPr>
          <p:cNvSpPr txBox="1"/>
          <p:nvPr/>
        </p:nvSpPr>
        <p:spPr>
          <a:xfrm>
            <a:off x="3614871" y="3292506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0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0780F8B-BD23-4DB8-9606-24C9D72656E7}"/>
              </a:ext>
            </a:extLst>
          </p:cNvPr>
          <p:cNvSpPr txBox="1"/>
          <p:nvPr/>
        </p:nvSpPr>
        <p:spPr>
          <a:xfrm>
            <a:off x="6422308" y="3290785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35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C3565683-5FC3-4974-9A09-2155041E2E5F}"/>
              </a:ext>
            </a:extLst>
          </p:cNvPr>
          <p:cNvSpPr txBox="1"/>
          <p:nvPr/>
        </p:nvSpPr>
        <p:spPr>
          <a:xfrm>
            <a:off x="9824191" y="5111860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5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0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3ECB1333-6726-4A43-94F9-2D89F19C3DF2}"/>
              </a:ext>
            </a:extLst>
          </p:cNvPr>
          <p:cNvSpPr txBox="1"/>
          <p:nvPr/>
        </p:nvSpPr>
        <p:spPr>
          <a:xfrm>
            <a:off x="1795019" y="5292598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100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A85AC7D8-0EAC-46AA-9B63-A23D5DEF49FB}"/>
              </a:ext>
            </a:extLst>
          </p:cNvPr>
          <p:cNvSpPr txBox="1"/>
          <p:nvPr/>
        </p:nvSpPr>
        <p:spPr>
          <a:xfrm>
            <a:off x="4471057" y="5260923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35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486FA9BC-A80B-4295-9A32-6B70F3D9384E}"/>
              </a:ext>
            </a:extLst>
          </p:cNvPr>
          <p:cNvSpPr txBox="1"/>
          <p:nvPr/>
        </p:nvSpPr>
        <p:spPr>
          <a:xfrm>
            <a:off x="7474792" y="5335991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650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386E7585-EC19-4787-8206-972C299CB32D}"/>
              </a:ext>
            </a:extLst>
          </p:cNvPr>
          <p:cNvSpPr txBox="1"/>
          <p:nvPr/>
        </p:nvSpPr>
        <p:spPr>
          <a:xfrm>
            <a:off x="9275820" y="3324515"/>
            <a:ext cx="1279211" cy="36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760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1525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B0E070BD-2A92-441A-B532-E2EAB5BB5F24}"/>
              </a:ext>
            </a:extLst>
          </p:cNvPr>
          <p:cNvSpPr/>
          <p:nvPr/>
        </p:nvSpPr>
        <p:spPr>
          <a:xfrm>
            <a:off x="1" y="659210"/>
            <a:ext cx="12191999" cy="926151"/>
          </a:xfrm>
          <a:prstGeom prst="rect">
            <a:avLst/>
          </a:prstGeom>
          <a:solidFill>
            <a:srgbClr val="BEBB4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65B506F5-BA81-48E4-ABFF-4D6E46D9ABF0}"/>
              </a:ext>
            </a:extLst>
          </p:cNvPr>
          <p:cNvSpPr/>
          <p:nvPr/>
        </p:nvSpPr>
        <p:spPr>
          <a:xfrm>
            <a:off x="-17530" y="1608490"/>
            <a:ext cx="12191999" cy="5230379"/>
          </a:xfrm>
          <a:prstGeom prst="rect">
            <a:avLst/>
          </a:prstGeom>
          <a:solidFill>
            <a:srgbClr val="DFDEA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กล่องข้อความ 55">
            <a:extLst>
              <a:ext uri="{FF2B5EF4-FFF2-40B4-BE49-F238E27FC236}">
                <a16:creationId xmlns:a16="http://schemas.microsoft.com/office/drawing/2014/main" xmlns="" id="{8963F2B6-61D7-4CE6-9296-733057C49FDD}"/>
              </a:ext>
            </a:extLst>
          </p:cNvPr>
          <p:cNvSpPr txBox="1"/>
          <p:nvPr/>
        </p:nvSpPr>
        <p:spPr>
          <a:xfrm>
            <a:off x="101637" y="1741600"/>
            <a:ext cx="4507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­ </a:t>
            </a:r>
            <a:r>
              <a:rPr lang="th-TH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1.1</a:t>
            </a: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แบบรถเข็น ขนาดไม่น้อยกว่า 340 วัตต์</a:t>
            </a:r>
          </a:p>
        </p:txBody>
      </p:sp>
      <p:sp>
        <p:nvSpPr>
          <p:cNvPr id="19" name="กล่องข้อความ 1"/>
          <p:cNvSpPr txBox="1"/>
          <p:nvPr/>
        </p:nvSpPr>
        <p:spPr>
          <a:xfrm>
            <a:off x="1" y="19130"/>
            <a:ext cx="12192000" cy="64008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</p:txBody>
      </p:sp>
      <p:pic>
        <p:nvPicPr>
          <p:cNvPr id="21" name="Picture 2" descr="เครื่องสูบน้ำพลังงานแสงอาทิตย์ รุ่น DCSP0124-300W-P25 แบบรถเข็น (Mobile  Type) - denco : Inspired by LnwShop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757" y="2397930"/>
            <a:ext cx="4695859" cy="4237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5251616" y="12055"/>
            <a:ext cx="265168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เทคโนโลยีพลังงาน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9" name="กล่องข้อความ 55">
            <a:extLst>
              <a:ext uri="{FF2B5EF4-FFF2-40B4-BE49-F238E27FC236}">
                <a16:creationId xmlns:a16="http://schemas.microsoft.com/office/drawing/2014/main" xmlns="" id="{CDE7E047-1DF9-125D-7893-6BD5C1D165DE}"/>
              </a:ext>
            </a:extLst>
          </p:cNvPr>
          <p:cNvSpPr txBox="1"/>
          <p:nvPr/>
        </p:nvSpPr>
        <p:spPr>
          <a:xfrm>
            <a:off x="412081" y="792319"/>
            <a:ext cx="6045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08" marR="0" lvl="0" indent="-22700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ระบบสูบน้ำพลังงานแสงอาทิตย์ แบบเคลื่อนที่</a:t>
            </a:r>
          </a:p>
        </p:txBody>
      </p:sp>
      <p:sp>
        <p:nvSpPr>
          <p:cNvPr id="30" name="กล่องข้อความ 55">
            <a:extLst>
              <a:ext uri="{FF2B5EF4-FFF2-40B4-BE49-F238E27FC236}">
                <a16:creationId xmlns:a16="http://schemas.microsoft.com/office/drawing/2014/main" xmlns="" id="{4CFF4BAD-4BC3-B1AD-F557-8B1128A3E703}"/>
              </a:ext>
            </a:extLst>
          </p:cNvPr>
          <p:cNvSpPr txBox="1"/>
          <p:nvPr/>
        </p:nvSpPr>
        <p:spPr>
          <a:xfrm>
            <a:off x="6940385" y="1702221"/>
            <a:ext cx="4642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1.2</a:t>
            </a: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แบบลากจูง ขนาดไม่น้อยกว่า 3,060 วัตต์</a:t>
            </a: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xmlns="" id="{48FC41DD-621D-AEFB-94EE-EAAEE9C26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385" y="2397929"/>
            <a:ext cx="4495391" cy="4237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53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B0E070BD-2A92-441A-B532-E2EAB5BB5F24}"/>
              </a:ext>
            </a:extLst>
          </p:cNvPr>
          <p:cNvSpPr/>
          <p:nvPr/>
        </p:nvSpPr>
        <p:spPr>
          <a:xfrm>
            <a:off x="1" y="659210"/>
            <a:ext cx="12191999" cy="926151"/>
          </a:xfrm>
          <a:prstGeom prst="rect">
            <a:avLst/>
          </a:prstGeom>
          <a:solidFill>
            <a:srgbClr val="BEBB4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กล่องข้อความ 1"/>
          <p:cNvSpPr txBox="1"/>
          <p:nvPr/>
        </p:nvSpPr>
        <p:spPr>
          <a:xfrm>
            <a:off x="1" y="19130"/>
            <a:ext cx="12192000" cy="64008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</p:txBody>
      </p:sp>
      <p:sp>
        <p:nvSpPr>
          <p:cNvPr id="32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4401467" y="35335"/>
            <a:ext cx="33890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เทคโนโลยีพลังงาน (ต่อ)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8" name="สี่เหลี่ยมผืนผ้า 37">
            <a:extLst>
              <a:ext uri="{FF2B5EF4-FFF2-40B4-BE49-F238E27FC236}">
                <a16:creationId xmlns:a16="http://schemas.microsoft.com/office/drawing/2014/main" xmlns="" id="{65B506F5-BA81-48E4-ABFF-4D6E46D9ABF0}"/>
              </a:ext>
            </a:extLst>
          </p:cNvPr>
          <p:cNvSpPr/>
          <p:nvPr/>
        </p:nvSpPr>
        <p:spPr>
          <a:xfrm>
            <a:off x="62821" y="1585360"/>
            <a:ext cx="12066357" cy="523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528340" y="1651487"/>
            <a:ext cx="24913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2.1 เตามณฑล แบบ 1 กระทะ</a:t>
            </a:r>
          </a:p>
        </p:txBody>
      </p:sp>
      <p:pic>
        <p:nvPicPr>
          <p:cNvPr id="24" name="Picture 6" descr="C:\Users\Aphiwant\Desktop\unnamed (2).jpg"/>
          <p:cNvPicPr>
            <a:picLocks noChangeAspect="1" noChangeArrowheads="1"/>
          </p:cNvPicPr>
          <p:nvPr/>
        </p:nvPicPr>
        <p:blipFill>
          <a:blip r:embed="rId3" cstate="print"/>
          <a:srcRect l="5660" r="16981"/>
          <a:stretch>
            <a:fillRect/>
          </a:stretch>
        </p:blipFill>
        <p:spPr bwMode="auto">
          <a:xfrm>
            <a:off x="639192" y="2148501"/>
            <a:ext cx="2262052" cy="1867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Picture 9" descr="C:\Users\Aphiwant\Desktop\unnamed (3).jpg"/>
          <p:cNvPicPr>
            <a:picLocks noChangeAspect="1" noChangeArrowheads="1"/>
          </p:cNvPicPr>
          <p:nvPr/>
        </p:nvPicPr>
        <p:blipFill>
          <a:blip r:embed="rId4" cstate="print"/>
          <a:srcRect l="19043" t="4399" r="19433" b="7624"/>
          <a:stretch>
            <a:fillRect/>
          </a:stretch>
        </p:blipFill>
        <p:spPr bwMode="auto">
          <a:xfrm>
            <a:off x="4680828" y="2209236"/>
            <a:ext cx="2220693" cy="1831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กล่องข้อความ 54">
            <a:extLst>
              <a:ext uri="{FF2B5EF4-FFF2-40B4-BE49-F238E27FC236}">
                <a16:creationId xmlns:a16="http://schemas.microsoft.com/office/drawing/2014/main" xmlns="" id="{62862769-CD79-345F-99FB-3BE21F12E8FB}"/>
              </a:ext>
            </a:extLst>
          </p:cNvPr>
          <p:cNvSpPr txBox="1"/>
          <p:nvPr/>
        </p:nvSpPr>
        <p:spPr>
          <a:xfrm>
            <a:off x="528340" y="845286"/>
            <a:ext cx="31899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7008" marR="0" lvl="0" indent="-22700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เตาชีวมวลประสิทธิภาพสูง</a:t>
            </a:r>
          </a:p>
        </p:txBody>
      </p:sp>
      <p:sp>
        <p:nvSpPr>
          <p:cNvPr id="30" name="กล่องข้อความ 54">
            <a:extLst>
              <a:ext uri="{FF2B5EF4-FFF2-40B4-BE49-F238E27FC236}">
                <a16:creationId xmlns:a16="http://schemas.microsoft.com/office/drawing/2014/main" xmlns="" id="{47C66F02-5832-5E18-D5A4-3FFC619183AD}"/>
              </a:ext>
            </a:extLst>
          </p:cNvPr>
          <p:cNvSpPr txBox="1"/>
          <p:nvPr/>
        </p:nvSpPr>
        <p:spPr>
          <a:xfrm>
            <a:off x="524524" y="4237076"/>
            <a:ext cx="24913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2.2 เตามณฑล แบบ 2 กระทะ</a:t>
            </a:r>
          </a:p>
        </p:txBody>
      </p:sp>
      <p:sp>
        <p:nvSpPr>
          <p:cNvPr id="31" name="กล่องข้อความ 54">
            <a:extLst>
              <a:ext uri="{FF2B5EF4-FFF2-40B4-BE49-F238E27FC236}">
                <a16:creationId xmlns:a16="http://schemas.microsoft.com/office/drawing/2014/main" xmlns="" id="{7743947D-CC40-3071-F4F6-D40B47AAEA52}"/>
              </a:ext>
            </a:extLst>
          </p:cNvPr>
          <p:cNvSpPr txBox="1"/>
          <p:nvPr/>
        </p:nvSpPr>
        <p:spPr>
          <a:xfrm>
            <a:off x="4688295" y="1685938"/>
            <a:ext cx="13099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2.3 เตาชุมเห็ด</a:t>
            </a:r>
          </a:p>
        </p:txBody>
      </p:sp>
      <p:sp>
        <p:nvSpPr>
          <p:cNvPr id="33" name="กล่องข้อความ 54">
            <a:extLst>
              <a:ext uri="{FF2B5EF4-FFF2-40B4-BE49-F238E27FC236}">
                <a16:creationId xmlns:a16="http://schemas.microsoft.com/office/drawing/2014/main" xmlns="" id="{AF4137E1-B59A-9A18-087C-61F87CDF1ABC}"/>
              </a:ext>
            </a:extLst>
          </p:cNvPr>
          <p:cNvSpPr txBox="1"/>
          <p:nvPr/>
        </p:nvSpPr>
        <p:spPr>
          <a:xfrm>
            <a:off x="4688295" y="4225806"/>
            <a:ext cx="23855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2.4 เตาประยุกต์แบบร้อยเอ็ด</a:t>
            </a:r>
          </a:p>
        </p:txBody>
      </p:sp>
      <p:sp>
        <p:nvSpPr>
          <p:cNvPr id="34" name="กล่องข้อความ 54">
            <a:extLst>
              <a:ext uri="{FF2B5EF4-FFF2-40B4-BE49-F238E27FC236}">
                <a16:creationId xmlns:a16="http://schemas.microsoft.com/office/drawing/2014/main" xmlns="" id="{8F67755E-6B94-87F9-48D4-162EE9ADF2C7}"/>
              </a:ext>
            </a:extLst>
          </p:cNvPr>
          <p:cNvSpPr txBox="1"/>
          <p:nvPr/>
        </p:nvSpPr>
        <p:spPr>
          <a:xfrm>
            <a:off x="8949851" y="1677993"/>
            <a:ext cx="15744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2.5 เตานึ่งเชื้อเห็ด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798F1F4-3DD1-F2BB-5ACA-435535E2B3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394" y="2201512"/>
            <a:ext cx="2409825" cy="1895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B166872-ED8A-3435-CD07-93636BEBE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295" y="4841515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F4CA7C4-E0E3-8A14-1CB7-27940C9583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19" y="4857687"/>
            <a:ext cx="2712155" cy="1809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3060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สี่เหลี่ยมผืนผ้า 40">
            <a:extLst>
              <a:ext uri="{FF2B5EF4-FFF2-40B4-BE49-F238E27FC236}">
                <a16:creationId xmlns:a16="http://schemas.microsoft.com/office/drawing/2014/main" xmlns="" id="{65B506F5-BA81-48E4-ABFF-4D6E46D9ABF0}"/>
              </a:ext>
            </a:extLst>
          </p:cNvPr>
          <p:cNvSpPr/>
          <p:nvPr/>
        </p:nvSpPr>
        <p:spPr>
          <a:xfrm>
            <a:off x="0" y="1615314"/>
            <a:ext cx="12192000" cy="522355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B0E070BD-2A92-441A-B532-E2EAB5BB5F24}"/>
              </a:ext>
            </a:extLst>
          </p:cNvPr>
          <p:cNvSpPr/>
          <p:nvPr/>
        </p:nvSpPr>
        <p:spPr>
          <a:xfrm>
            <a:off x="1" y="659210"/>
            <a:ext cx="12191999" cy="926151"/>
          </a:xfrm>
          <a:prstGeom prst="rect">
            <a:avLst/>
          </a:prstGeom>
          <a:solidFill>
            <a:srgbClr val="BEBB4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กล่องข้อความ 1"/>
          <p:cNvSpPr txBox="1"/>
          <p:nvPr/>
        </p:nvSpPr>
        <p:spPr>
          <a:xfrm>
            <a:off x="1" y="19130"/>
            <a:ext cx="12192000" cy="64008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</p:txBody>
      </p:sp>
      <p:pic>
        <p:nvPicPr>
          <p:cNvPr id="26" name="Picture 2" descr="2129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30" y="1804253"/>
            <a:ext cx="3587626" cy="4833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4334729" y="616"/>
            <a:ext cx="33890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เทคโนโลยีพลังงาน (ต่อ)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2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408194" y="939344"/>
            <a:ext cx="4445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3. ชุดครอบหัวเตาแก๊สประสิทธิภาพสูง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60C1D0F-30E8-55B3-1EC9-4BC7B4D8D3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521" y="2211842"/>
            <a:ext cx="6644914" cy="3986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2260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xmlns="" id="{B0E070BD-2A92-441A-B532-E2EAB5BB5F24}"/>
              </a:ext>
            </a:extLst>
          </p:cNvPr>
          <p:cNvSpPr/>
          <p:nvPr/>
        </p:nvSpPr>
        <p:spPr>
          <a:xfrm>
            <a:off x="1" y="659210"/>
            <a:ext cx="12191999" cy="926151"/>
          </a:xfrm>
          <a:prstGeom prst="rect">
            <a:avLst/>
          </a:prstGeom>
          <a:solidFill>
            <a:srgbClr val="BEBB4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กล่องข้อความ 1"/>
          <p:cNvSpPr txBox="1"/>
          <p:nvPr/>
        </p:nvSpPr>
        <p:spPr>
          <a:xfrm>
            <a:off x="1" y="19130"/>
            <a:ext cx="12192000" cy="64008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</p:txBody>
      </p:sp>
      <p:sp>
        <p:nvSpPr>
          <p:cNvPr id="32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3885469" y="60168"/>
            <a:ext cx="33890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เทคโนโลยีพลังงาน (ต่อ)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3" name="สี่เหลี่ยมผืนผ้า 42">
            <a:extLst>
              <a:ext uri="{FF2B5EF4-FFF2-40B4-BE49-F238E27FC236}">
                <a16:creationId xmlns:a16="http://schemas.microsoft.com/office/drawing/2014/main" xmlns="" id="{65B506F5-BA81-48E4-ABFF-4D6E46D9ABF0}"/>
              </a:ext>
            </a:extLst>
          </p:cNvPr>
          <p:cNvSpPr/>
          <p:nvPr/>
        </p:nvSpPr>
        <p:spPr>
          <a:xfrm>
            <a:off x="11289" y="1579562"/>
            <a:ext cx="12191999" cy="52784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471871" y="994787"/>
            <a:ext cx="4155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4. ระบบอบแห้งพลังงานแสงอาทิตย์</a:t>
            </a:r>
          </a:p>
        </p:txBody>
      </p:sp>
      <p:pic>
        <p:nvPicPr>
          <p:cNvPr id="27" name="Picture 10" descr="โรงอบแห้งพลังงานแสงอาทิตย์ – ตู้อบแห้งพลังงานแสงอาทิตย์ 2 ระบบ ไฟฟ้า  และโซล่าเซลล์ By F1 Solar"/>
          <p:cNvPicPr>
            <a:picLocks noChangeAspect="1" noChangeArrowheads="1"/>
          </p:cNvPicPr>
          <p:nvPr/>
        </p:nvPicPr>
        <p:blipFill>
          <a:blip r:embed="rId3" cstate="print"/>
          <a:srcRect l="7324" r="6249"/>
          <a:stretch>
            <a:fillRect/>
          </a:stretch>
        </p:blipFill>
        <p:spPr bwMode="auto">
          <a:xfrm>
            <a:off x="8881847" y="2860452"/>
            <a:ext cx="2892463" cy="2750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Picture 2" descr="16375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4" b="5464"/>
          <a:stretch>
            <a:fillRect/>
          </a:stretch>
        </p:blipFill>
        <p:spPr bwMode="auto">
          <a:xfrm>
            <a:off x="141491" y="2930100"/>
            <a:ext cx="3379408" cy="2680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กล่องข้อความ 54">
            <a:extLst>
              <a:ext uri="{FF2B5EF4-FFF2-40B4-BE49-F238E27FC236}">
                <a16:creationId xmlns:a16="http://schemas.microsoft.com/office/drawing/2014/main" xmlns="" id="{419A379D-523F-DB7B-37D0-2D64FE7AF58D}"/>
              </a:ext>
            </a:extLst>
          </p:cNvPr>
          <p:cNvSpPr txBox="1"/>
          <p:nvPr/>
        </p:nvSpPr>
        <p:spPr>
          <a:xfrm>
            <a:off x="141491" y="1810942"/>
            <a:ext cx="24080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.1 อบแห้ง ขนาด 2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x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 เมตร</a:t>
            </a:r>
          </a:p>
        </p:txBody>
      </p:sp>
      <p:sp>
        <p:nvSpPr>
          <p:cNvPr id="30" name="กล่องข้อความ 54">
            <a:extLst>
              <a:ext uri="{FF2B5EF4-FFF2-40B4-BE49-F238E27FC236}">
                <a16:creationId xmlns:a16="http://schemas.microsoft.com/office/drawing/2014/main" xmlns="" id="{136B1E3E-F6F0-CEA8-E5D1-F7DAB1719469}"/>
              </a:ext>
            </a:extLst>
          </p:cNvPr>
          <p:cNvSpPr txBox="1"/>
          <p:nvPr/>
        </p:nvSpPr>
        <p:spPr>
          <a:xfrm>
            <a:off x="4527409" y="1779952"/>
            <a:ext cx="26613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.2 โรงอบแห้ง ขนาด 3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x</a:t>
            </a: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เมตร</a:t>
            </a:r>
          </a:p>
        </p:txBody>
      </p:sp>
      <p:sp>
        <p:nvSpPr>
          <p:cNvPr id="31" name="กล่องข้อความ 54">
            <a:extLst>
              <a:ext uri="{FF2B5EF4-FFF2-40B4-BE49-F238E27FC236}">
                <a16:creationId xmlns:a16="http://schemas.microsoft.com/office/drawing/2014/main" xmlns="" id="{FECBFE4F-0043-6510-358E-4F7E5FE26527}"/>
              </a:ext>
            </a:extLst>
          </p:cNvPr>
          <p:cNvSpPr txBox="1"/>
          <p:nvPr/>
        </p:nvSpPr>
        <p:spPr>
          <a:xfrm>
            <a:off x="8937829" y="1770963"/>
            <a:ext cx="30652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.3 โรงอบแห้ง ขนาด 6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x</a:t>
            </a: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8.2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เมตร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ขนาด 8</a:t>
            </a:r>
            <a:r>
              <a:rPr lang="en-US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12.4 เมตร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                </a:t>
            </a: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 8</a:t>
            </a:r>
            <a:r>
              <a:rPr lang="en-US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2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20.8 เมตร</a:t>
            </a:r>
            <a:endParaRPr kumimoji="0" lang="th-TH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1026" name="Picture 2" descr="โรงอบแห้งพลังงานแสงอาทิตย์ (Solar Green House) | รับติดตั้ง โรงอบแห้งพลังงานแสงอาทิตย์ กังหันตีน้ำเติมอากาศ ปั๊มน้ำโซล่าเซลล์">
            <a:extLst>
              <a:ext uri="{FF2B5EF4-FFF2-40B4-BE49-F238E27FC236}">
                <a16:creationId xmlns:a16="http://schemas.microsoft.com/office/drawing/2014/main" xmlns="" id="{3B7841BA-398D-61DF-BCE1-8A2A0DF0C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044" y="2860452"/>
            <a:ext cx="3582925" cy="2750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933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กล่องข้อความ 1"/>
          <p:cNvSpPr txBox="1"/>
          <p:nvPr/>
        </p:nvSpPr>
        <p:spPr>
          <a:xfrm>
            <a:off x="1" y="19130"/>
            <a:ext cx="12192000" cy="64008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</p:txBody>
      </p:sp>
      <p:sp>
        <p:nvSpPr>
          <p:cNvPr id="32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4938229" y="12055"/>
            <a:ext cx="327846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เทคโนโลยีพลังงาน(ต่อ)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xmlns="" id="{65B506F5-BA81-48E4-ABFF-4D6E46D9ABF0}"/>
              </a:ext>
            </a:extLst>
          </p:cNvPr>
          <p:cNvSpPr/>
          <p:nvPr/>
        </p:nvSpPr>
        <p:spPr>
          <a:xfrm>
            <a:off x="2" y="1230148"/>
            <a:ext cx="6122018" cy="56278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1" y="645373"/>
            <a:ext cx="6122017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5. ระบบ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ผลิตแก๊สชีวภาพจากของเสีย</a:t>
            </a:r>
          </a:p>
        </p:txBody>
      </p:sp>
      <p:pic>
        <p:nvPicPr>
          <p:cNvPr id="47" name="Picture 10" descr="ก๊าซชีวภาพ (Biogas) | siamchem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813" y="1770358"/>
            <a:ext cx="5606325" cy="4084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8" name="สี่เหลี่ยมผืนผ้า 47">
            <a:extLst>
              <a:ext uri="{FF2B5EF4-FFF2-40B4-BE49-F238E27FC236}">
                <a16:creationId xmlns:a16="http://schemas.microsoft.com/office/drawing/2014/main" xmlns="" id="{65B506F5-BA81-48E4-ABFF-4D6E46D9ABF0}"/>
              </a:ext>
            </a:extLst>
          </p:cNvPr>
          <p:cNvSpPr/>
          <p:nvPr/>
        </p:nvSpPr>
        <p:spPr>
          <a:xfrm>
            <a:off x="6122018" y="1251060"/>
            <a:ext cx="6069981" cy="56069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กล่องข้อความ 54">
            <a:extLst>
              <a:ext uri="{FF2B5EF4-FFF2-40B4-BE49-F238E27FC236}">
                <a16:creationId xmlns:a16="http://schemas.microsoft.com/office/drawing/2014/main" xmlns="" id="{A5D67F9B-25C9-473B-A89F-93AF34D1161F}"/>
              </a:ext>
            </a:extLst>
          </p:cNvPr>
          <p:cNvSpPr txBox="1"/>
          <p:nvPr/>
        </p:nvSpPr>
        <p:spPr>
          <a:xfrm>
            <a:off x="6079270" y="666285"/>
            <a:ext cx="6155475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6. ระบบ</a:t>
            </a: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ผลิตไฟฟ้าพลังงาน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แสงอาทิตย์สำหรับห้องเย็น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068" y="1770358"/>
            <a:ext cx="5190383" cy="4084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0841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xmlns="" id="{98461B1A-6BC3-4286-8DD4-02EA44E13E44}"/>
              </a:ext>
            </a:extLst>
          </p:cNvPr>
          <p:cNvSpPr/>
          <p:nvPr/>
        </p:nvSpPr>
        <p:spPr>
          <a:xfrm>
            <a:off x="156257" y="1185097"/>
            <a:ext cx="5341434" cy="1308565"/>
          </a:xfrm>
          <a:prstGeom prst="rect">
            <a:avLst/>
          </a:prstGeom>
          <a:solidFill>
            <a:srgbClr val="4BA38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9" name="กล่องข้อความ 50">
            <a:extLst>
              <a:ext uri="{FF2B5EF4-FFF2-40B4-BE49-F238E27FC236}">
                <a16:creationId xmlns:a16="http://schemas.microsoft.com/office/drawing/2014/main" xmlns="" id="{A6F8C8E8-6DEB-4153-A772-F654A2BE41E2}"/>
              </a:ext>
            </a:extLst>
          </p:cNvPr>
          <p:cNvSpPr txBox="1"/>
          <p:nvPr/>
        </p:nvSpPr>
        <p:spPr>
          <a:xfrm>
            <a:off x="677333" y="1239271"/>
            <a:ext cx="4284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r>
            <a:r>
              <a:rPr lang="en-US" sz="3000" b="1" dirty="0" smtClean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ระบบสูบน้ำพลังงานแสงอาทิตย์ </a:t>
            </a:r>
          </a:p>
          <a:p>
            <a:pPr algn="ctr">
              <a:defRPr/>
            </a:pP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สำหรับบ่อบาดาล ขนาด 2.5 </a:t>
            </a: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kw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xmlns="" id="{A3B3AE46-29EE-4262-9800-12FBB24A4C8A}"/>
              </a:ext>
            </a:extLst>
          </p:cNvPr>
          <p:cNvSpPr/>
          <p:nvPr/>
        </p:nvSpPr>
        <p:spPr>
          <a:xfrm>
            <a:off x="170986" y="2517422"/>
            <a:ext cx="5341434" cy="4219371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2" name="Picture 2" descr="https://www.tcijthai.com/office-tcij/headpicture/38453b9d4bdb99390e1023114d3767e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907" y="3042397"/>
            <a:ext cx="4935524" cy="3336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xmlns="" id="{98461B1A-6BC3-4286-8DD4-02EA44E13E44}"/>
              </a:ext>
            </a:extLst>
          </p:cNvPr>
          <p:cNvSpPr/>
          <p:nvPr/>
        </p:nvSpPr>
        <p:spPr>
          <a:xfrm>
            <a:off x="5747341" y="1137440"/>
            <a:ext cx="6273673" cy="1354807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4" name="กล่องข้อความ 39">
            <a:extLst>
              <a:ext uri="{FF2B5EF4-FFF2-40B4-BE49-F238E27FC236}">
                <a16:creationId xmlns:a16="http://schemas.microsoft.com/office/drawing/2014/main" xmlns="" id="{A6F8C8E8-6DEB-4153-A772-F654A2BE41E2}"/>
              </a:ext>
            </a:extLst>
          </p:cNvPr>
          <p:cNvSpPr txBox="1"/>
          <p:nvPr/>
        </p:nvSpPr>
        <p:spPr>
          <a:xfrm>
            <a:off x="6274792" y="1273144"/>
            <a:ext cx="4961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en-US" sz="3000" b="1" dirty="0" smtClean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ระบบสูบน้ำพลังงานแสงอาทิตย์ </a:t>
            </a:r>
          </a:p>
          <a:p>
            <a:pPr algn="ctr">
              <a:defRPr/>
            </a:pP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สำหรับแหล่งกักเก็บน้ำผิวดิน</a:t>
            </a: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 25 </a:t>
            </a: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kw</a:t>
            </a:r>
          </a:p>
        </p:txBody>
      </p:sp>
      <p:sp>
        <p:nvSpPr>
          <p:cNvPr id="15" name="สี่เหลี่ยมผืนผ้า 14">
            <a:extLst>
              <a:ext uri="{FF2B5EF4-FFF2-40B4-BE49-F238E27FC236}">
                <a16:creationId xmlns:a16="http://schemas.microsoft.com/office/drawing/2014/main" xmlns="" id="{A3B3AE46-29EE-4262-9800-12FBB24A4C8A}"/>
              </a:ext>
            </a:extLst>
          </p:cNvPr>
          <p:cNvSpPr/>
          <p:nvPr/>
        </p:nvSpPr>
        <p:spPr>
          <a:xfrm>
            <a:off x="5747341" y="2517422"/>
            <a:ext cx="6273673" cy="4195611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pic>
        <p:nvPicPr>
          <p:cNvPr id="17" name="Picture 2" descr="25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394" y="3042397"/>
            <a:ext cx="2930711" cy="3336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442" y="3042397"/>
            <a:ext cx="2712002" cy="3336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กล่องข้อความ 1">
            <a:extLst>
              <a:ext uri="{FF2B5EF4-FFF2-40B4-BE49-F238E27FC236}">
                <a16:creationId xmlns:a16="http://schemas.microsoft.com/office/drawing/2014/main" xmlns="" id="{49B9CCFC-3A92-6416-74AD-9AD4830825C8}"/>
              </a:ext>
            </a:extLst>
          </p:cNvPr>
          <p:cNvSpPr txBox="1"/>
          <p:nvPr/>
        </p:nvSpPr>
        <p:spPr>
          <a:xfrm>
            <a:off x="1" y="19130"/>
            <a:ext cx="12192000" cy="64008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</p:txBody>
      </p:sp>
      <p:sp>
        <p:nvSpPr>
          <p:cNvPr id="20" name="กล่องข้อความ 54">
            <a:extLst>
              <a:ext uri="{FF2B5EF4-FFF2-40B4-BE49-F238E27FC236}">
                <a16:creationId xmlns:a16="http://schemas.microsoft.com/office/drawing/2014/main" xmlns="" id="{CBF295EC-F769-5772-A57A-8A6412F30E63}"/>
              </a:ext>
            </a:extLst>
          </p:cNvPr>
          <p:cNvSpPr txBox="1"/>
          <p:nvPr/>
        </p:nvSpPr>
        <p:spPr>
          <a:xfrm>
            <a:off x="3885469" y="60168"/>
            <a:ext cx="33890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เทคโนโลยีพลังงาน (ต่อ)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9856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xmlns="" id="{B39BC467-02D8-49A1-AC15-1ED019296699}"/>
              </a:ext>
            </a:extLst>
          </p:cNvPr>
          <p:cNvSpPr/>
          <p:nvPr/>
        </p:nvSpPr>
        <p:spPr>
          <a:xfrm>
            <a:off x="78060" y="0"/>
            <a:ext cx="12113940" cy="1669673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0" name="กล่องข้อความ 46">
            <a:extLst>
              <a:ext uri="{FF2B5EF4-FFF2-40B4-BE49-F238E27FC236}">
                <a16:creationId xmlns:a16="http://schemas.microsoft.com/office/drawing/2014/main" xmlns="" id="{09F15144-1729-46E7-9580-5072DE7E3DB4}"/>
              </a:ext>
            </a:extLst>
          </p:cNvPr>
          <p:cNvSpPr txBox="1"/>
          <p:nvPr/>
        </p:nvSpPr>
        <p:spPr>
          <a:xfrm>
            <a:off x="482939" y="1021291"/>
            <a:ext cx="11607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</a:t>
            </a:r>
            <a:r>
              <a:rPr lang="en-US" sz="3200" b="1" dirty="0" smtClean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3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ระบบผลิตไฟฟ้าพลังงานแสงอาทิตย์ พื้นที่ที่ไฟฟ้ายังเข้าไม่ถึง/ไม่มีไฟฟ้า </a:t>
            </a:r>
            <a:r>
              <a:rPr lang="en-US" sz="32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(Off Grid)</a:t>
            </a: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xmlns="" id="{3F47EFF1-2096-4148-B7F6-D13A7F28CA7F}"/>
              </a:ext>
            </a:extLst>
          </p:cNvPr>
          <p:cNvSpPr/>
          <p:nvPr/>
        </p:nvSpPr>
        <p:spPr>
          <a:xfrm>
            <a:off x="0" y="1733776"/>
            <a:ext cx="5698273" cy="512422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กล่องข้อความ 48">
            <a:extLst>
              <a:ext uri="{FF2B5EF4-FFF2-40B4-BE49-F238E27FC236}">
                <a16:creationId xmlns:a16="http://schemas.microsoft.com/office/drawing/2014/main" xmlns="" id="{27DB6FA7-7318-485C-82C0-699BEDF201C9}"/>
              </a:ext>
            </a:extLst>
          </p:cNvPr>
          <p:cNvSpPr txBox="1"/>
          <p:nvPr/>
        </p:nvSpPr>
        <p:spPr>
          <a:xfrm>
            <a:off x="167268" y="1719642"/>
            <a:ext cx="55310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</a:t>
            </a:r>
            <a:r>
              <a:rPr lang="en-US" sz="3000" b="1" dirty="0" smtClean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.1 </a:t>
            </a: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ระบบผลิตไฟฟ้าเพื่อชุมชนพึ่งพาตนเอง</a:t>
            </a:r>
          </a:p>
          <a:p>
            <a:pPr>
              <a:defRPr/>
            </a:pP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(Mini/Micro Grid)</a:t>
            </a:r>
          </a:p>
          <a:p>
            <a:pPr marL="573074" indent="-169858">
              <a:buFont typeface="+mj-lt"/>
              <a:buAutoNum type="arabicPeriod"/>
              <a:defRPr/>
            </a:pP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ขนาดไม่น้อยกว่า 12 กิโลวัตต์ </a:t>
            </a:r>
          </a:p>
          <a:p>
            <a:pPr marL="403215">
              <a:defRPr/>
            </a:pP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แบตเตอรี่ลิ</a:t>
            </a:r>
            <a:r>
              <a:rPr lang="th-TH" sz="2000" b="1" dirty="0" err="1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เธียม</a:t>
            </a: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134 กิโลวัตต์-ชั่วโมง </a:t>
            </a:r>
            <a:endParaRPr lang="en-US" sz="20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3074" indent="-169858">
              <a:buFont typeface="+mj-lt"/>
              <a:buAutoNum type="arabicPeriod" startAt="2"/>
            </a:pP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ขนาดไม่น้อยกว่า </a:t>
            </a:r>
            <a:r>
              <a:rPr lang="en-US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</a:t>
            </a: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กิโลวัตต์ </a:t>
            </a:r>
          </a:p>
          <a:p>
            <a:pPr marL="403215"/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แบตเตอรี่ลิ</a:t>
            </a:r>
            <a:r>
              <a:rPr lang="th-TH" sz="2000" b="1" dirty="0" err="1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เธียม</a:t>
            </a: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22</a:t>
            </a: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กิโลวัตต์-ชั่วโมง </a:t>
            </a:r>
            <a:endParaRPr lang="en-US" sz="20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573074" indent="-169858">
              <a:buFont typeface="+mj-lt"/>
              <a:buAutoNum type="arabicPeriod" startAt="3"/>
            </a:pP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ขนาดไม่น้อยกว่า 40 กิโลวัตต์ </a:t>
            </a:r>
          </a:p>
          <a:p>
            <a:pPr marL="403215"/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แบตเตอรี่</a:t>
            </a:r>
            <a:r>
              <a:rPr lang="th-TH" sz="2000" b="1" dirty="0" err="1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ลิเธียม</a:t>
            </a:r>
            <a:r>
              <a:rPr lang="th-TH" sz="2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447 กิโลวัตต์-ชั่วโมง </a:t>
            </a:r>
            <a:endParaRPr lang="en-US" sz="20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01" y="4596098"/>
            <a:ext cx="2497872" cy="2139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สี่เหลี่ยมผืนผ้า 14">
            <a:extLst>
              <a:ext uri="{FF2B5EF4-FFF2-40B4-BE49-F238E27FC236}">
                <a16:creationId xmlns:a16="http://schemas.microsoft.com/office/drawing/2014/main" xmlns="" id="{3F47EFF1-2096-4148-B7F6-D13A7F28CA7F}"/>
              </a:ext>
            </a:extLst>
          </p:cNvPr>
          <p:cNvSpPr/>
          <p:nvPr/>
        </p:nvSpPr>
        <p:spPr>
          <a:xfrm>
            <a:off x="5792905" y="1733776"/>
            <a:ext cx="6399095" cy="5124224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>
              <a:defRPr/>
            </a:pPr>
            <a:endParaRPr lang="en-US" sz="2200" b="1" dirty="0">
              <a:solidFill>
                <a:sysClr val="windowText" lastClr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48">
            <a:extLst>
              <a:ext uri="{FF2B5EF4-FFF2-40B4-BE49-F238E27FC236}">
                <a16:creationId xmlns:a16="http://schemas.microsoft.com/office/drawing/2014/main" xmlns="" id="{27DB6FA7-7318-485C-82C0-699BEDF201C9}"/>
              </a:ext>
            </a:extLst>
          </p:cNvPr>
          <p:cNvSpPr txBox="1"/>
          <p:nvPr/>
        </p:nvSpPr>
        <p:spPr>
          <a:xfrm>
            <a:off x="5832086" y="1832807"/>
            <a:ext cx="626698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</a:t>
            </a:r>
            <a:r>
              <a:rPr lang="en-US" sz="3000" b="1" dirty="0" smtClean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.2 </a:t>
            </a:r>
            <a:r>
              <a:rPr lang="th-TH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ระบบผลิตไฟฟ้าเพื่อบ้านพักอาศัย</a:t>
            </a:r>
            <a:r>
              <a:rPr lang="en-US" sz="30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(Solar home)</a:t>
            </a:r>
          </a:p>
          <a:p>
            <a:r>
              <a:rPr lang="th-TH" sz="14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5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ขนาดไม่น้อยกว่า 600 วัตต์ แบตเตอรี่</a:t>
            </a:r>
            <a:r>
              <a:rPr lang="th-TH" sz="2500" b="1" dirty="0" err="1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ลิเธียม</a:t>
            </a:r>
            <a:r>
              <a:rPr lang="th-TH" sz="25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120 แอมป์แปร์-ชั่วโมง </a:t>
            </a:r>
            <a:r>
              <a:rPr lang="en-US" sz="2500" b="1" dirty="0">
                <a:solidFill>
                  <a:sysClr val="windowText" lastClr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050" y="3229087"/>
            <a:ext cx="2844801" cy="2759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83" y="4631933"/>
            <a:ext cx="2691327" cy="210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476" y="3229088"/>
            <a:ext cx="2692352" cy="2759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กล่องข้อความ 1">
            <a:extLst>
              <a:ext uri="{FF2B5EF4-FFF2-40B4-BE49-F238E27FC236}">
                <a16:creationId xmlns:a16="http://schemas.microsoft.com/office/drawing/2014/main" xmlns="" id="{8023776C-00FC-5E86-6E96-1CC23DF6B560}"/>
              </a:ext>
            </a:extLst>
          </p:cNvPr>
          <p:cNvSpPr txBox="1"/>
          <p:nvPr/>
        </p:nvSpPr>
        <p:spPr>
          <a:xfrm>
            <a:off x="1" y="19130"/>
            <a:ext cx="12192000" cy="64008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</p:txBody>
      </p:sp>
      <p:sp>
        <p:nvSpPr>
          <p:cNvPr id="17" name="กล่องข้อความ 54">
            <a:extLst>
              <a:ext uri="{FF2B5EF4-FFF2-40B4-BE49-F238E27FC236}">
                <a16:creationId xmlns:a16="http://schemas.microsoft.com/office/drawing/2014/main" xmlns="" id="{D40A478D-BD75-244A-7EF9-4404F3E0C821}"/>
              </a:ext>
            </a:extLst>
          </p:cNvPr>
          <p:cNvSpPr txBox="1"/>
          <p:nvPr/>
        </p:nvSpPr>
        <p:spPr>
          <a:xfrm>
            <a:off x="3885469" y="60168"/>
            <a:ext cx="33890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เทคโนโลยีพลังงาน (ต่อ)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18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>
            <a:extLst>
              <a:ext uri="{FF2B5EF4-FFF2-40B4-BE49-F238E27FC236}">
                <a16:creationId xmlns:a16="http://schemas.microsoft.com/office/drawing/2014/main" xmlns="" id="{A5A39614-DB05-4328-AE72-CC2AE0F465B9}"/>
              </a:ext>
            </a:extLst>
          </p:cNvPr>
          <p:cNvGrpSpPr/>
          <p:nvPr/>
        </p:nvGrpSpPr>
        <p:grpSpPr>
          <a:xfrm>
            <a:off x="25584" y="1906857"/>
            <a:ext cx="12015867" cy="4923974"/>
            <a:chOff x="537027" y="1023581"/>
            <a:chExt cx="11016344" cy="5685740"/>
          </a:xfrm>
        </p:grpSpPr>
        <p:grpSp>
          <p:nvGrpSpPr>
            <p:cNvPr id="60" name="กลุ่ม 59">
              <a:extLst>
                <a:ext uri="{FF2B5EF4-FFF2-40B4-BE49-F238E27FC236}">
                  <a16:creationId xmlns:a16="http://schemas.microsoft.com/office/drawing/2014/main" xmlns="" id="{E9E36D55-4A05-4D1A-B4A7-BFAC7CBCCF82}"/>
                </a:ext>
              </a:extLst>
            </p:cNvPr>
            <p:cNvGrpSpPr/>
            <p:nvPr/>
          </p:nvGrpSpPr>
          <p:grpSpPr>
            <a:xfrm>
              <a:off x="7087006" y="1475689"/>
              <a:ext cx="280846" cy="408525"/>
              <a:chOff x="2033940" y="744997"/>
              <a:chExt cx="280846" cy="408525"/>
            </a:xfrm>
          </p:grpSpPr>
          <p:sp>
            <p:nvSpPr>
              <p:cNvPr id="61" name="วงรี 60">
                <a:extLst>
                  <a:ext uri="{FF2B5EF4-FFF2-40B4-BE49-F238E27FC236}">
                    <a16:creationId xmlns:a16="http://schemas.microsoft.com/office/drawing/2014/main" xmlns="" id="{C6006533-A82F-4F8A-A7AD-BC305B620C04}"/>
                  </a:ext>
                </a:extLst>
              </p:cNvPr>
              <p:cNvSpPr/>
              <p:nvPr/>
            </p:nvSpPr>
            <p:spPr>
              <a:xfrm>
                <a:off x="2045091" y="843539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62" name="กล่องข้อความ 61">
                <a:extLst>
                  <a:ext uri="{FF2B5EF4-FFF2-40B4-BE49-F238E27FC236}">
                    <a16:creationId xmlns:a16="http://schemas.microsoft.com/office/drawing/2014/main" xmlns="" id="{66EFBCA7-33C2-45CF-AA00-6B0092AC0F65}"/>
                  </a:ext>
                </a:extLst>
              </p:cNvPr>
              <p:cNvSpPr txBox="1"/>
              <p:nvPr/>
            </p:nvSpPr>
            <p:spPr>
              <a:xfrm>
                <a:off x="2033940" y="744997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1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102" name="กลุ่ม 101">
              <a:extLst>
                <a:ext uri="{FF2B5EF4-FFF2-40B4-BE49-F238E27FC236}">
                  <a16:creationId xmlns:a16="http://schemas.microsoft.com/office/drawing/2014/main" xmlns="" id="{892636F6-3D91-4AB0-8F09-D45156E7B234}"/>
                </a:ext>
              </a:extLst>
            </p:cNvPr>
            <p:cNvGrpSpPr/>
            <p:nvPr/>
          </p:nvGrpSpPr>
          <p:grpSpPr>
            <a:xfrm>
              <a:off x="9140914" y="4255159"/>
              <a:ext cx="1804210" cy="461665"/>
              <a:chOff x="8928412" y="2325532"/>
              <a:chExt cx="1804210" cy="461665"/>
            </a:xfrm>
          </p:grpSpPr>
          <p:sp>
            <p:nvSpPr>
              <p:cNvPr id="97" name="สี่เหลี่ยมผืนผ้า: มุมมน 96">
                <a:extLst>
                  <a:ext uri="{FF2B5EF4-FFF2-40B4-BE49-F238E27FC236}">
                    <a16:creationId xmlns:a16="http://schemas.microsoft.com/office/drawing/2014/main" xmlns="" id="{15F3CA32-FF4B-4BA4-BD74-1AB3538622AF}"/>
                  </a:ext>
                </a:extLst>
              </p:cNvPr>
              <p:cNvSpPr/>
              <p:nvPr/>
            </p:nvSpPr>
            <p:spPr>
              <a:xfrm>
                <a:off x="8946024" y="2325532"/>
                <a:ext cx="1786598" cy="461665"/>
              </a:xfrm>
              <a:prstGeom prst="roundRect">
                <a:avLst>
                  <a:gd name="adj" fmla="val 50000"/>
                </a:avLst>
              </a:prstGeom>
              <a:solidFill>
                <a:srgbClr val="8AD66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98" name="กล่องข้อความ 97">
                <a:extLst>
                  <a:ext uri="{FF2B5EF4-FFF2-40B4-BE49-F238E27FC236}">
                    <a16:creationId xmlns:a16="http://schemas.microsoft.com/office/drawing/2014/main" xmlns="" id="{779EF4C8-9071-4709-B755-D468FB8D0692}"/>
                  </a:ext>
                </a:extLst>
              </p:cNvPr>
              <p:cNvSpPr txBox="1"/>
              <p:nvPr/>
            </p:nvSpPr>
            <p:spPr>
              <a:xfrm>
                <a:off x="8928412" y="2380773"/>
                <a:ext cx="1786597" cy="314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พลังงานจังหวัด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103" name="สี่เหลี่ยมผืนผ้า: มุมมน 102">
              <a:extLst>
                <a:ext uri="{FF2B5EF4-FFF2-40B4-BE49-F238E27FC236}">
                  <a16:creationId xmlns:a16="http://schemas.microsoft.com/office/drawing/2014/main" xmlns="" id="{A670826B-F176-442E-B605-E3EEC562603C}"/>
                </a:ext>
              </a:extLst>
            </p:cNvPr>
            <p:cNvSpPr/>
            <p:nvPr/>
          </p:nvSpPr>
          <p:spPr>
            <a:xfrm>
              <a:off x="8982965" y="1721809"/>
              <a:ext cx="2092224" cy="1167150"/>
            </a:xfrm>
            <a:prstGeom prst="roundRect">
              <a:avLst>
                <a:gd name="adj" fmla="val 25427"/>
              </a:avLst>
            </a:prstGeom>
            <a:solidFill>
              <a:srgbClr val="FFC409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08" name="กล่องข้อความ 107">
              <a:extLst>
                <a:ext uri="{FF2B5EF4-FFF2-40B4-BE49-F238E27FC236}">
                  <a16:creationId xmlns:a16="http://schemas.microsoft.com/office/drawing/2014/main" xmlns="" id="{FE7B7E05-013A-4FFB-BCBF-BA1AE4957BC7}"/>
                </a:ext>
              </a:extLst>
            </p:cNvPr>
            <p:cNvSpPr txBox="1"/>
            <p:nvPr/>
          </p:nvSpPr>
          <p:spPr>
            <a:xfrm>
              <a:off x="9021678" y="1850412"/>
              <a:ext cx="2092223" cy="754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คณะทำงานบูรณาการขับเคลื่อนยุทธศาสตร์</a:t>
              </a:r>
            </a:p>
            <a:p>
              <a:pPr algn="ctr"/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ด้านพลังงานเชิงพื้นที่</a:t>
              </a:r>
              <a:endParaRPr lang="en-US" sz="14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grpSp>
          <p:nvGrpSpPr>
            <p:cNvPr id="112" name="กลุ่ม 111">
              <a:extLst>
                <a:ext uri="{FF2B5EF4-FFF2-40B4-BE49-F238E27FC236}">
                  <a16:creationId xmlns:a16="http://schemas.microsoft.com/office/drawing/2014/main" xmlns="" id="{4F6D79D8-3BE9-46B2-96B1-A0B028B060D3}"/>
                </a:ext>
              </a:extLst>
            </p:cNvPr>
            <p:cNvGrpSpPr/>
            <p:nvPr/>
          </p:nvGrpSpPr>
          <p:grpSpPr>
            <a:xfrm>
              <a:off x="8989143" y="3183794"/>
              <a:ext cx="2102275" cy="782499"/>
              <a:chOff x="9229699" y="2470088"/>
              <a:chExt cx="2102275" cy="782499"/>
            </a:xfrm>
          </p:grpSpPr>
          <p:sp>
            <p:nvSpPr>
              <p:cNvPr id="100" name="สี่เหลี่ยมผืนผ้า: มุมมน 99">
                <a:extLst>
                  <a:ext uri="{FF2B5EF4-FFF2-40B4-BE49-F238E27FC236}">
                    <a16:creationId xmlns:a16="http://schemas.microsoft.com/office/drawing/2014/main" xmlns="" id="{5DF1C3E4-A3DB-4143-94E6-1AAB593CABA0}"/>
                  </a:ext>
                </a:extLst>
              </p:cNvPr>
              <p:cNvSpPr/>
              <p:nvPr/>
            </p:nvSpPr>
            <p:spPr>
              <a:xfrm>
                <a:off x="9229699" y="2470088"/>
                <a:ext cx="2090218" cy="782499"/>
              </a:xfrm>
              <a:prstGeom prst="roundRect">
                <a:avLst>
                  <a:gd name="adj" fmla="val 25427"/>
                </a:avLst>
              </a:prstGeom>
              <a:solidFill>
                <a:srgbClr val="F0925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0" name="กล่องข้อความ 109">
                <a:extLst>
                  <a:ext uri="{FF2B5EF4-FFF2-40B4-BE49-F238E27FC236}">
                    <a16:creationId xmlns:a16="http://schemas.microsoft.com/office/drawing/2014/main" xmlns="" id="{AC3178B4-ED0A-4CA0-95D9-7DA7FF187F5A}"/>
                  </a:ext>
                </a:extLst>
              </p:cNvPr>
              <p:cNvSpPr txBox="1"/>
              <p:nvPr/>
            </p:nvSpPr>
            <p:spPr>
              <a:xfrm>
                <a:off x="9241756" y="2528213"/>
                <a:ext cx="2090218" cy="534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คณะกรรมการบริหารงานจังหวัดบูรณาการ (ก.บ.จ</a:t>
                </a:r>
                <a:r>
                  <a: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.</a:t>
                </a:r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)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cxnSp>
          <p:nvCxnSpPr>
            <p:cNvPr id="113" name="ลูกศรเชื่อมต่อแบบตรง 112">
              <a:extLst>
                <a:ext uri="{FF2B5EF4-FFF2-40B4-BE49-F238E27FC236}">
                  <a16:creationId xmlns:a16="http://schemas.microsoft.com/office/drawing/2014/main" xmlns="" id="{B9583CA6-E611-4DB2-BB8C-2324F44931A7}"/>
                </a:ext>
              </a:extLst>
            </p:cNvPr>
            <p:cNvCxnSpPr>
              <a:cxnSpLocks/>
            </p:cNvCxnSpPr>
            <p:nvPr/>
          </p:nvCxnSpPr>
          <p:spPr>
            <a:xfrm>
              <a:off x="10023264" y="3966439"/>
              <a:ext cx="0" cy="290243"/>
            </a:xfrm>
            <a:prstGeom prst="straightConnector1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กล่องข้อความ 113">
              <a:extLst>
                <a:ext uri="{FF2B5EF4-FFF2-40B4-BE49-F238E27FC236}">
                  <a16:creationId xmlns:a16="http://schemas.microsoft.com/office/drawing/2014/main" xmlns="" id="{5CC69516-2676-4133-9B61-F3BC1BA65342}"/>
                </a:ext>
              </a:extLst>
            </p:cNvPr>
            <p:cNvSpPr txBox="1"/>
            <p:nvPr/>
          </p:nvSpPr>
          <p:spPr>
            <a:xfrm>
              <a:off x="10036270" y="3924074"/>
              <a:ext cx="529312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แจ้งผล</a:t>
              </a:r>
            </a:p>
          </p:txBody>
        </p:sp>
        <p:grpSp>
          <p:nvGrpSpPr>
            <p:cNvPr id="115" name="กลุ่ม 114">
              <a:extLst>
                <a:ext uri="{FF2B5EF4-FFF2-40B4-BE49-F238E27FC236}">
                  <a16:creationId xmlns:a16="http://schemas.microsoft.com/office/drawing/2014/main" xmlns="" id="{F4AD4022-6919-4821-A890-A387C56C3375}"/>
                </a:ext>
              </a:extLst>
            </p:cNvPr>
            <p:cNvGrpSpPr/>
            <p:nvPr/>
          </p:nvGrpSpPr>
          <p:grpSpPr>
            <a:xfrm>
              <a:off x="9610387" y="3893566"/>
              <a:ext cx="280846" cy="408525"/>
              <a:chOff x="4255613" y="931563"/>
              <a:chExt cx="280846" cy="408525"/>
            </a:xfrm>
          </p:grpSpPr>
          <p:sp>
            <p:nvSpPr>
              <p:cNvPr id="116" name="วงรี 115">
                <a:extLst>
                  <a:ext uri="{FF2B5EF4-FFF2-40B4-BE49-F238E27FC236}">
                    <a16:creationId xmlns:a16="http://schemas.microsoft.com/office/drawing/2014/main" xmlns="" id="{7EE3055F-E770-41FC-BEBA-1E1B68F866E5}"/>
                  </a:ext>
                </a:extLst>
              </p:cNvPr>
              <p:cNvSpPr/>
              <p:nvPr/>
            </p:nvSpPr>
            <p:spPr>
              <a:xfrm>
                <a:off x="4275462" y="1010081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17" name="กล่องข้อความ 116">
                <a:extLst>
                  <a:ext uri="{FF2B5EF4-FFF2-40B4-BE49-F238E27FC236}">
                    <a16:creationId xmlns:a16="http://schemas.microsoft.com/office/drawing/2014/main" xmlns="" id="{BC42B0FF-DDAC-4E7A-8A0E-0F5D8A5908BA}"/>
                  </a:ext>
                </a:extLst>
              </p:cNvPr>
              <p:cNvSpPr txBox="1"/>
              <p:nvPr/>
            </p:nvSpPr>
            <p:spPr>
              <a:xfrm>
                <a:off x="4255613" y="931563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3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cxnSp>
          <p:nvCxnSpPr>
            <p:cNvPr id="118" name="ลูกศรเชื่อมต่อแบบตรง 117">
              <a:extLst>
                <a:ext uri="{FF2B5EF4-FFF2-40B4-BE49-F238E27FC236}">
                  <a16:creationId xmlns:a16="http://schemas.microsoft.com/office/drawing/2014/main" xmlns="" id="{3BEBF5D4-7925-4966-B058-55726C151F46}"/>
                </a:ext>
              </a:extLst>
            </p:cNvPr>
            <p:cNvCxnSpPr>
              <a:cxnSpLocks/>
            </p:cNvCxnSpPr>
            <p:nvPr/>
          </p:nvCxnSpPr>
          <p:spPr>
            <a:xfrm>
              <a:off x="10023264" y="2893089"/>
              <a:ext cx="0" cy="274320"/>
            </a:xfrm>
            <a:prstGeom prst="straightConnector1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กล่องข้อความ 118">
              <a:extLst>
                <a:ext uri="{FF2B5EF4-FFF2-40B4-BE49-F238E27FC236}">
                  <a16:creationId xmlns:a16="http://schemas.microsoft.com/office/drawing/2014/main" xmlns="" id="{09598E76-821F-4C42-83F8-9D1A23FDF0B2}"/>
                </a:ext>
              </a:extLst>
            </p:cNvPr>
            <p:cNvSpPr txBox="1"/>
            <p:nvPr/>
          </p:nvSpPr>
          <p:spPr>
            <a:xfrm>
              <a:off x="10033284" y="2842087"/>
              <a:ext cx="662361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กลั่นกรอง</a:t>
              </a:r>
            </a:p>
          </p:txBody>
        </p:sp>
        <p:grpSp>
          <p:nvGrpSpPr>
            <p:cNvPr id="120" name="กลุ่ม 119">
              <a:extLst>
                <a:ext uri="{FF2B5EF4-FFF2-40B4-BE49-F238E27FC236}">
                  <a16:creationId xmlns:a16="http://schemas.microsoft.com/office/drawing/2014/main" xmlns="" id="{3EE7A26F-641A-4C81-8573-CFEBE7AEEF6A}"/>
                </a:ext>
              </a:extLst>
            </p:cNvPr>
            <p:cNvGrpSpPr/>
            <p:nvPr/>
          </p:nvGrpSpPr>
          <p:grpSpPr>
            <a:xfrm>
              <a:off x="9610616" y="2817971"/>
              <a:ext cx="280846" cy="408525"/>
              <a:chOff x="3017886" y="900718"/>
              <a:chExt cx="280846" cy="408525"/>
            </a:xfrm>
          </p:grpSpPr>
          <p:sp>
            <p:nvSpPr>
              <p:cNvPr id="121" name="วงรี 120">
                <a:extLst>
                  <a:ext uri="{FF2B5EF4-FFF2-40B4-BE49-F238E27FC236}">
                    <a16:creationId xmlns:a16="http://schemas.microsoft.com/office/drawing/2014/main" xmlns="" id="{7B670648-1C9D-4CF8-9089-CC4C4BC6BE26}"/>
                  </a:ext>
                </a:extLst>
              </p:cNvPr>
              <p:cNvSpPr/>
              <p:nvPr/>
            </p:nvSpPr>
            <p:spPr>
              <a:xfrm>
                <a:off x="3037506" y="987474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22" name="กล่องข้อความ 121">
                <a:extLst>
                  <a:ext uri="{FF2B5EF4-FFF2-40B4-BE49-F238E27FC236}">
                    <a16:creationId xmlns:a16="http://schemas.microsoft.com/office/drawing/2014/main" xmlns="" id="{355FBAED-3606-4A51-A0BF-3561E6426C44}"/>
                  </a:ext>
                </a:extLst>
              </p:cNvPr>
              <p:cNvSpPr txBox="1"/>
              <p:nvPr/>
            </p:nvSpPr>
            <p:spPr>
              <a:xfrm>
                <a:off x="3017886" y="900718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2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cxnSp>
          <p:nvCxnSpPr>
            <p:cNvPr id="125" name="ลูกศรเชื่อมต่อแบบตรง 124">
              <a:extLst>
                <a:ext uri="{FF2B5EF4-FFF2-40B4-BE49-F238E27FC236}">
                  <a16:creationId xmlns:a16="http://schemas.microsoft.com/office/drawing/2014/main" xmlns="" id="{90D3B733-B162-4DDE-AA65-5FBFC03C79E1}"/>
                </a:ext>
              </a:extLst>
            </p:cNvPr>
            <p:cNvCxnSpPr>
              <a:cxnSpLocks/>
            </p:cNvCxnSpPr>
            <p:nvPr/>
          </p:nvCxnSpPr>
          <p:spPr>
            <a:xfrm>
              <a:off x="6988266" y="2008857"/>
              <a:ext cx="1965960" cy="0"/>
            </a:xfrm>
            <a:prstGeom prst="straightConnector1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กล่องข้อความ 125">
              <a:extLst>
                <a:ext uri="{FF2B5EF4-FFF2-40B4-BE49-F238E27FC236}">
                  <a16:creationId xmlns:a16="http://schemas.microsoft.com/office/drawing/2014/main" xmlns="" id="{84EA5895-DDC6-462D-8230-8E7CCA8DAD08}"/>
                </a:ext>
              </a:extLst>
            </p:cNvPr>
            <p:cNvSpPr txBox="1"/>
            <p:nvPr/>
          </p:nvSpPr>
          <p:spPr>
            <a:xfrm>
              <a:off x="7280323" y="1408118"/>
              <a:ext cx="1838965" cy="59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6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1.1 ส่งข้อเสนอโครงการ</a:t>
              </a:r>
            </a:p>
            <a:p>
              <a:r>
                <a:rPr lang="th-TH" sz="16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1.2 สมัคร </a:t>
              </a:r>
              <a:r>
                <a:rPr lang="en-US" sz="16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Admin </a:t>
              </a:r>
              <a:r>
                <a:rPr lang="th-TH" sz="16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กับกองทุน</a:t>
              </a:r>
            </a:p>
          </p:txBody>
        </p:sp>
        <p:cxnSp>
          <p:nvCxnSpPr>
            <p:cNvPr id="129" name="ตัวเชื่อมต่อตรง 128">
              <a:extLst>
                <a:ext uri="{FF2B5EF4-FFF2-40B4-BE49-F238E27FC236}">
                  <a16:creationId xmlns:a16="http://schemas.microsoft.com/office/drawing/2014/main" xmlns="" id="{3B638AE4-1762-4078-85C0-2B2B1ADC889F}"/>
                </a:ext>
              </a:extLst>
            </p:cNvPr>
            <p:cNvCxnSpPr>
              <a:cxnSpLocks/>
            </p:cNvCxnSpPr>
            <p:nvPr/>
          </p:nvCxnSpPr>
          <p:spPr>
            <a:xfrm>
              <a:off x="8360228" y="2090046"/>
              <a:ext cx="0" cy="2410459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ตัวเชื่อมต่อตรง 130">
              <a:extLst>
                <a:ext uri="{FF2B5EF4-FFF2-40B4-BE49-F238E27FC236}">
                  <a16:creationId xmlns:a16="http://schemas.microsoft.com/office/drawing/2014/main" xmlns="" id="{F5C32855-8A5C-42D5-9BBB-90F42689D8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60228" y="4487692"/>
              <a:ext cx="780686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ตัวเชื่อมต่อตรง 133">
              <a:extLst>
                <a:ext uri="{FF2B5EF4-FFF2-40B4-BE49-F238E27FC236}">
                  <a16:creationId xmlns:a16="http://schemas.microsoft.com/office/drawing/2014/main" xmlns="" id="{564F9424-91BF-48C6-B9F0-5013D93F36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3986" y="2090046"/>
              <a:ext cx="1386242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ตัวเชื่อมต่อตรง 138">
              <a:extLst>
                <a:ext uri="{FF2B5EF4-FFF2-40B4-BE49-F238E27FC236}">
                  <a16:creationId xmlns:a16="http://schemas.microsoft.com/office/drawing/2014/main" xmlns="" id="{65015024-BD26-4736-85A1-9064809709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8157" y="3390944"/>
              <a:ext cx="1262071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ตัวเชื่อมต่อตรง 145">
              <a:extLst>
                <a:ext uri="{FF2B5EF4-FFF2-40B4-BE49-F238E27FC236}">
                  <a16:creationId xmlns:a16="http://schemas.microsoft.com/office/drawing/2014/main" xmlns="" id="{6F67A0DB-6813-4A4F-B7B5-0C7585C12DB3}"/>
                </a:ext>
              </a:extLst>
            </p:cNvPr>
            <p:cNvCxnSpPr/>
            <p:nvPr/>
          </p:nvCxnSpPr>
          <p:spPr>
            <a:xfrm flipV="1">
              <a:off x="11545997" y="1398098"/>
              <a:ext cx="0" cy="310896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ตัวเชื่อมต่อตรง 147">
              <a:extLst>
                <a:ext uri="{FF2B5EF4-FFF2-40B4-BE49-F238E27FC236}">
                  <a16:creationId xmlns:a16="http://schemas.microsoft.com/office/drawing/2014/main" xmlns="" id="{30BB5438-CD62-4AEF-AAB0-20041C60D2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07854" y="1410420"/>
              <a:ext cx="4538143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ตัวเชื่อมต่อตรง 150">
              <a:extLst>
                <a:ext uri="{FF2B5EF4-FFF2-40B4-BE49-F238E27FC236}">
                  <a16:creationId xmlns:a16="http://schemas.microsoft.com/office/drawing/2014/main" xmlns="" id="{5395EB8F-D1B2-4E9E-84BF-36C0D404B4AB}"/>
                </a:ext>
              </a:extLst>
            </p:cNvPr>
            <p:cNvCxnSpPr/>
            <p:nvPr/>
          </p:nvCxnSpPr>
          <p:spPr>
            <a:xfrm flipH="1">
              <a:off x="10944445" y="4495066"/>
              <a:ext cx="608926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2" name="กลุ่ม 151">
              <a:extLst>
                <a:ext uri="{FF2B5EF4-FFF2-40B4-BE49-F238E27FC236}">
                  <a16:creationId xmlns:a16="http://schemas.microsoft.com/office/drawing/2014/main" xmlns="" id="{71848855-0A8D-46BD-B1D4-E27C51CA8982}"/>
                </a:ext>
              </a:extLst>
            </p:cNvPr>
            <p:cNvGrpSpPr/>
            <p:nvPr/>
          </p:nvGrpSpPr>
          <p:grpSpPr>
            <a:xfrm>
              <a:off x="8383645" y="1023581"/>
              <a:ext cx="319318" cy="329962"/>
              <a:chOff x="4043050" y="3154755"/>
              <a:chExt cx="319318" cy="329962"/>
            </a:xfrm>
          </p:grpSpPr>
          <p:sp>
            <p:nvSpPr>
              <p:cNvPr id="153" name="วงรี 152">
                <a:extLst>
                  <a:ext uri="{FF2B5EF4-FFF2-40B4-BE49-F238E27FC236}">
                    <a16:creationId xmlns:a16="http://schemas.microsoft.com/office/drawing/2014/main" xmlns="" id="{3E7C8F98-C714-4EEE-A73F-BED479D64D88}"/>
                  </a:ext>
                </a:extLst>
              </p:cNvPr>
              <p:cNvSpPr/>
              <p:nvPr/>
            </p:nvSpPr>
            <p:spPr>
              <a:xfrm>
                <a:off x="4102570" y="3230717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54" name="กล่องข้อความ 153">
                <a:extLst>
                  <a:ext uri="{FF2B5EF4-FFF2-40B4-BE49-F238E27FC236}">
                    <a16:creationId xmlns:a16="http://schemas.microsoft.com/office/drawing/2014/main" xmlns="" id="{542FA92B-6378-4833-91D6-25CF06109782}"/>
                  </a:ext>
                </a:extLst>
              </p:cNvPr>
              <p:cNvSpPr txBox="1"/>
              <p:nvPr/>
            </p:nvSpPr>
            <p:spPr>
              <a:xfrm>
                <a:off x="4043050" y="3154755"/>
                <a:ext cx="319318" cy="314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12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155" name="กล่องข้อความ 154">
              <a:extLst>
                <a:ext uri="{FF2B5EF4-FFF2-40B4-BE49-F238E27FC236}">
                  <a16:creationId xmlns:a16="http://schemas.microsoft.com/office/drawing/2014/main" xmlns="" id="{609B3CE3-836F-43B5-B4EC-729454179B66}"/>
                </a:ext>
              </a:extLst>
            </p:cNvPr>
            <p:cNvSpPr txBox="1"/>
            <p:nvPr/>
          </p:nvSpPr>
          <p:spPr>
            <a:xfrm>
              <a:off x="8729904" y="1060698"/>
              <a:ext cx="962123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ติดตามโครงการ</a:t>
              </a:r>
            </a:p>
          </p:txBody>
        </p:sp>
        <p:grpSp>
          <p:nvGrpSpPr>
            <p:cNvPr id="192" name="กลุ่ม 191">
              <a:extLst>
                <a:ext uri="{FF2B5EF4-FFF2-40B4-BE49-F238E27FC236}">
                  <a16:creationId xmlns:a16="http://schemas.microsoft.com/office/drawing/2014/main" xmlns="" id="{FCEE57C7-BA07-4E67-8B61-97CF3772BEBA}"/>
                </a:ext>
              </a:extLst>
            </p:cNvPr>
            <p:cNvGrpSpPr/>
            <p:nvPr/>
          </p:nvGrpSpPr>
          <p:grpSpPr>
            <a:xfrm>
              <a:off x="692166" y="1340716"/>
              <a:ext cx="2986416" cy="5020893"/>
              <a:chOff x="360113" y="1426071"/>
              <a:chExt cx="2986416" cy="5020893"/>
            </a:xfrm>
          </p:grpSpPr>
          <p:grpSp>
            <p:nvGrpSpPr>
              <p:cNvPr id="183" name="กลุ่ม 182">
                <a:extLst>
                  <a:ext uri="{FF2B5EF4-FFF2-40B4-BE49-F238E27FC236}">
                    <a16:creationId xmlns:a16="http://schemas.microsoft.com/office/drawing/2014/main" xmlns="" id="{06325F20-00BD-4F67-A144-C2A589BF8BDB}"/>
                  </a:ext>
                </a:extLst>
              </p:cNvPr>
              <p:cNvGrpSpPr/>
              <p:nvPr/>
            </p:nvGrpSpPr>
            <p:grpSpPr>
              <a:xfrm>
                <a:off x="377417" y="1426071"/>
                <a:ext cx="2964094" cy="827055"/>
                <a:chOff x="377417" y="1426071"/>
                <a:chExt cx="2964094" cy="827055"/>
              </a:xfrm>
            </p:grpSpPr>
            <p:sp>
              <p:nvSpPr>
                <p:cNvPr id="169" name="สี่เหลี่ยมผืนผ้า: มุมมน 168">
                  <a:extLst>
                    <a:ext uri="{FF2B5EF4-FFF2-40B4-BE49-F238E27FC236}">
                      <a16:creationId xmlns:a16="http://schemas.microsoft.com/office/drawing/2014/main" xmlns="" id="{E9B8A604-3811-4291-A5EE-F3F4FA14BD73}"/>
                    </a:ext>
                  </a:extLst>
                </p:cNvPr>
                <p:cNvSpPr/>
                <p:nvPr/>
              </p:nvSpPr>
              <p:spPr>
                <a:xfrm>
                  <a:off x="377417" y="1426071"/>
                  <a:ext cx="2964094" cy="82705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AD660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170" name="กล่องข้อความ 169">
                  <a:extLst>
                    <a:ext uri="{FF2B5EF4-FFF2-40B4-BE49-F238E27FC236}">
                      <a16:creationId xmlns:a16="http://schemas.microsoft.com/office/drawing/2014/main" xmlns="" id="{F064B8E9-0D60-4834-AC6E-033C4187A67B}"/>
                    </a:ext>
                  </a:extLst>
                </p:cNvPr>
                <p:cNvSpPr txBox="1"/>
                <p:nvPr/>
              </p:nvSpPr>
              <p:spPr>
                <a:xfrm>
                  <a:off x="710342" y="1524806"/>
                  <a:ext cx="2310667" cy="5342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th-TH" sz="1400" b="1" dirty="0" err="1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สพจ</a:t>
                  </a:r>
                  <a:r>
                    <a:rPr lang="en-US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. </a:t>
                  </a:r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ทำหน้าที่ในการดูแล</a:t>
                  </a:r>
                </a:p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หรือให้คำปรึกษา (พี่เลี้ยง)</a:t>
                  </a:r>
                  <a:endPara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endParaRPr>
                </a:p>
              </p:txBody>
            </p:sp>
          </p:grpSp>
          <p:grpSp>
            <p:nvGrpSpPr>
              <p:cNvPr id="178" name="กลุ่ม 177">
                <a:extLst>
                  <a:ext uri="{FF2B5EF4-FFF2-40B4-BE49-F238E27FC236}">
                    <a16:creationId xmlns:a16="http://schemas.microsoft.com/office/drawing/2014/main" xmlns="" id="{EC304541-70E4-4264-88C1-FA137CC7282C}"/>
                  </a:ext>
                </a:extLst>
              </p:cNvPr>
              <p:cNvGrpSpPr/>
              <p:nvPr/>
            </p:nvGrpSpPr>
            <p:grpSpPr>
              <a:xfrm>
                <a:off x="392624" y="4143507"/>
                <a:ext cx="2948887" cy="461665"/>
                <a:chOff x="77466" y="4230910"/>
                <a:chExt cx="2898469" cy="461665"/>
              </a:xfrm>
            </p:grpSpPr>
            <p:sp>
              <p:nvSpPr>
                <p:cNvPr id="176" name="สี่เหลี่ยมผืนผ้า: มุมมน 175">
                  <a:extLst>
                    <a:ext uri="{FF2B5EF4-FFF2-40B4-BE49-F238E27FC236}">
                      <a16:creationId xmlns:a16="http://schemas.microsoft.com/office/drawing/2014/main" xmlns="" id="{5D9DA88F-E284-4DF3-991B-C82CABEDE0D3}"/>
                    </a:ext>
                  </a:extLst>
                </p:cNvPr>
                <p:cNvSpPr/>
                <p:nvPr/>
              </p:nvSpPr>
              <p:spPr>
                <a:xfrm>
                  <a:off x="77466" y="4230910"/>
                  <a:ext cx="2898469" cy="461665"/>
                </a:xfrm>
                <a:prstGeom prst="roundRect">
                  <a:avLst/>
                </a:prstGeom>
                <a:solidFill>
                  <a:srgbClr val="9DF5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177" name="กล่องข้อความ 176">
                  <a:extLst>
                    <a:ext uri="{FF2B5EF4-FFF2-40B4-BE49-F238E27FC236}">
                      <a16:creationId xmlns:a16="http://schemas.microsoft.com/office/drawing/2014/main" xmlns="" id="{5AEA3276-F829-4680-95F5-970D34B30AC4}"/>
                    </a:ext>
                  </a:extLst>
                </p:cNvPr>
                <p:cNvSpPr txBox="1"/>
                <p:nvPr/>
              </p:nvSpPr>
              <p:spPr>
                <a:xfrm>
                  <a:off x="218331" y="4284266"/>
                  <a:ext cx="1810675" cy="3142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ยื่นใบสมัครเพื่อขอรับเงินสนับสนุน</a:t>
                  </a:r>
                  <a:endPara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endParaRPr>
                </a:p>
              </p:txBody>
            </p:sp>
          </p:grpSp>
          <p:grpSp>
            <p:nvGrpSpPr>
              <p:cNvPr id="182" name="กลุ่ม 181">
                <a:extLst>
                  <a:ext uri="{FF2B5EF4-FFF2-40B4-BE49-F238E27FC236}">
                    <a16:creationId xmlns:a16="http://schemas.microsoft.com/office/drawing/2014/main" xmlns="" id="{0CABCBF9-A9F7-4C69-B689-0310CB0BF08D}"/>
                  </a:ext>
                </a:extLst>
              </p:cNvPr>
              <p:cNvGrpSpPr/>
              <p:nvPr/>
            </p:nvGrpSpPr>
            <p:grpSpPr>
              <a:xfrm>
                <a:off x="382435" y="2580146"/>
                <a:ext cx="2964094" cy="1270384"/>
                <a:chOff x="382435" y="2551118"/>
                <a:chExt cx="2964094" cy="1270384"/>
              </a:xfrm>
            </p:grpSpPr>
            <p:sp>
              <p:nvSpPr>
                <p:cNvPr id="174" name="สี่เหลี่ยมผืนผ้า: มุมมน 173">
                  <a:extLst>
                    <a:ext uri="{FF2B5EF4-FFF2-40B4-BE49-F238E27FC236}">
                      <a16:creationId xmlns:a16="http://schemas.microsoft.com/office/drawing/2014/main" xmlns="" id="{398216ED-5873-436B-92A6-5BC98793DD19}"/>
                    </a:ext>
                  </a:extLst>
                </p:cNvPr>
                <p:cNvSpPr/>
                <p:nvPr/>
              </p:nvSpPr>
              <p:spPr>
                <a:xfrm>
                  <a:off x="382435" y="2551118"/>
                  <a:ext cx="2964094" cy="1225251"/>
                </a:xfrm>
                <a:prstGeom prst="roundRect">
                  <a:avLst>
                    <a:gd name="adj" fmla="val 13369"/>
                  </a:avLst>
                </a:prstGeom>
                <a:solidFill>
                  <a:srgbClr val="3AD6B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179" name="กล่องข้อความ 178">
                  <a:extLst>
                    <a:ext uri="{FF2B5EF4-FFF2-40B4-BE49-F238E27FC236}">
                      <a16:creationId xmlns:a16="http://schemas.microsoft.com/office/drawing/2014/main" xmlns="" id="{48AE943E-B671-4BC0-A24C-209486D6BDB6}"/>
                    </a:ext>
                  </a:extLst>
                </p:cNvPr>
                <p:cNvSpPr txBox="1"/>
                <p:nvPr/>
              </p:nvSpPr>
              <p:spPr>
                <a:xfrm>
                  <a:off x="393598" y="2576039"/>
                  <a:ext cx="2896523" cy="12454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องค์กรปกครองส่วนท้องถิ่น</a:t>
                  </a:r>
                </a:p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ส่วนราชการภูมิภาค</a:t>
                  </a:r>
                </a:p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ส่วนราชการส่วนกลางที่มีที่ตั้งในจังหวัด</a:t>
                  </a:r>
                </a:p>
                <a:p>
                  <a:pPr algn="ctr"/>
                  <a:r>
                    <a:rPr lang="th-TH" sz="20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(</a:t>
                  </a:r>
                  <a:r>
                    <a:rPr lang="th-TH" sz="16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ผู้ขอรับการสนับสนุน</a:t>
                  </a:r>
                  <a:r>
                    <a:rPr lang="th-TH" sz="20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)</a:t>
                  </a:r>
                  <a:endParaRPr lang="en-US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endParaRPr>
                </a:p>
              </p:txBody>
            </p:sp>
          </p:grpSp>
          <p:grpSp>
            <p:nvGrpSpPr>
              <p:cNvPr id="190" name="กลุ่ม 189">
                <a:extLst>
                  <a:ext uri="{FF2B5EF4-FFF2-40B4-BE49-F238E27FC236}">
                    <a16:creationId xmlns:a16="http://schemas.microsoft.com/office/drawing/2014/main" xmlns="" id="{5C80C187-FAD4-43C9-B1D2-5AE53423CEF0}"/>
                  </a:ext>
                </a:extLst>
              </p:cNvPr>
              <p:cNvGrpSpPr/>
              <p:nvPr/>
            </p:nvGrpSpPr>
            <p:grpSpPr>
              <a:xfrm>
                <a:off x="360113" y="4900772"/>
                <a:ext cx="2964094" cy="1546192"/>
                <a:chOff x="360113" y="5002370"/>
                <a:chExt cx="2964094" cy="1546192"/>
              </a:xfrm>
            </p:grpSpPr>
            <p:sp>
              <p:nvSpPr>
                <p:cNvPr id="180" name="สี่เหลี่ยมผืนผ้า: มุมมน 179">
                  <a:extLst>
                    <a:ext uri="{FF2B5EF4-FFF2-40B4-BE49-F238E27FC236}">
                      <a16:creationId xmlns:a16="http://schemas.microsoft.com/office/drawing/2014/main" xmlns="" id="{6A6711AC-F427-413A-8B5C-8C29FF571BE6}"/>
                    </a:ext>
                  </a:extLst>
                </p:cNvPr>
                <p:cNvSpPr/>
                <p:nvPr/>
              </p:nvSpPr>
              <p:spPr>
                <a:xfrm>
                  <a:off x="360113" y="5002370"/>
                  <a:ext cx="2964094" cy="1546192"/>
                </a:xfrm>
                <a:prstGeom prst="roundRect">
                  <a:avLst>
                    <a:gd name="adj" fmla="val 13369"/>
                  </a:avLst>
                </a:prstGeom>
                <a:solidFill>
                  <a:srgbClr val="3AD6B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181" name="กล่องข้อความ 180">
                  <a:extLst>
                    <a:ext uri="{FF2B5EF4-FFF2-40B4-BE49-F238E27FC236}">
                      <a16:creationId xmlns:a16="http://schemas.microsoft.com/office/drawing/2014/main" xmlns="" id="{D37C9D7C-36FC-4F4B-869B-D0768C05DA25}"/>
                    </a:ext>
                  </a:extLst>
                </p:cNvPr>
                <p:cNvSpPr txBox="1"/>
                <p:nvPr/>
              </p:nvSpPr>
              <p:spPr>
                <a:xfrm>
                  <a:off x="385789" y="5045730"/>
                  <a:ext cx="2896523" cy="11941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กลุ่มวิสาหกิจชุมชน</a:t>
                  </a:r>
                </a:p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สหกรณ์ กลุ่มเกษตร</a:t>
                  </a:r>
                </a:p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ที่มีหน่วยงานราชการรับรอง</a:t>
                  </a:r>
                </a:p>
                <a:p>
                  <a:pPr algn="ctr"/>
                  <a:r>
                    <a:rPr lang="th-TH" sz="1400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กลุ่มชุมชน โรงพยาบาลส่งเสริมสุขภาพตำบล หรือโรงเรียนในสังกัดของรัฐบาล ฯลฯ</a:t>
                  </a:r>
                  <a:endPara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endParaRPr>
                </a:p>
              </p:txBody>
            </p:sp>
          </p:grpSp>
          <p:cxnSp>
            <p:nvCxnSpPr>
              <p:cNvPr id="186" name="ลูกศรเชื่อมต่อแบบตรง 185">
                <a:extLst>
                  <a:ext uri="{FF2B5EF4-FFF2-40B4-BE49-F238E27FC236}">
                    <a16:creationId xmlns:a16="http://schemas.microsoft.com/office/drawing/2014/main" xmlns="" id="{9DF1BA55-6610-4E75-B03C-0774F8D34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41859" y="2265790"/>
                <a:ext cx="0" cy="290243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ลูกศรเชื่อมต่อแบบตรง 186">
                <a:extLst>
                  <a:ext uri="{FF2B5EF4-FFF2-40B4-BE49-F238E27FC236}">
                    <a16:creationId xmlns:a16="http://schemas.microsoft.com/office/drawing/2014/main" xmlns="" id="{B81BDB11-1633-42D6-836F-AFD8553E42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2175" y="3817416"/>
                <a:ext cx="0" cy="290243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กล่องข้อความ 187">
                <a:extLst>
                  <a:ext uri="{FF2B5EF4-FFF2-40B4-BE49-F238E27FC236}">
                    <a16:creationId xmlns:a16="http://schemas.microsoft.com/office/drawing/2014/main" xmlns="" id="{31B18350-4E73-4AD4-9C71-DFABE246C279}"/>
                  </a:ext>
                </a:extLst>
              </p:cNvPr>
              <p:cNvSpPr txBox="1"/>
              <p:nvPr/>
            </p:nvSpPr>
            <p:spPr>
              <a:xfrm>
                <a:off x="623374" y="3807106"/>
                <a:ext cx="756937" cy="314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สำรวจพื้นที่</a:t>
                </a:r>
              </a:p>
            </p:txBody>
          </p:sp>
          <p:sp>
            <p:nvSpPr>
              <p:cNvPr id="189" name="กล่องข้อความ 188">
                <a:extLst>
                  <a:ext uri="{FF2B5EF4-FFF2-40B4-BE49-F238E27FC236}">
                    <a16:creationId xmlns:a16="http://schemas.microsoft.com/office/drawing/2014/main" xmlns="" id="{020F2545-2CAC-423B-AF30-ADCA02B9A827}"/>
                  </a:ext>
                </a:extLst>
              </p:cNvPr>
              <p:cNvSpPr txBox="1"/>
              <p:nvPr/>
            </p:nvSpPr>
            <p:spPr>
              <a:xfrm>
                <a:off x="606040" y="2249092"/>
                <a:ext cx="808234" cy="314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ขอคำแนะนำ</a:t>
                </a:r>
              </a:p>
            </p:txBody>
          </p:sp>
          <p:cxnSp>
            <p:nvCxnSpPr>
              <p:cNvPr id="191" name="ลูกศรเชื่อมต่อแบบตรง 190">
                <a:extLst>
                  <a:ext uri="{FF2B5EF4-FFF2-40B4-BE49-F238E27FC236}">
                    <a16:creationId xmlns:a16="http://schemas.microsoft.com/office/drawing/2014/main" xmlns="" id="{05F80CEF-1169-478C-93B8-AA4E0F13CB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6373" y="4594799"/>
                <a:ext cx="0" cy="290243"/>
              </a:xfrm>
              <a:prstGeom prst="straightConnector1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  <a:prstDash val="solid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3" name="สี่เหลี่ยมผืนผ้า 192">
              <a:extLst>
                <a:ext uri="{FF2B5EF4-FFF2-40B4-BE49-F238E27FC236}">
                  <a16:creationId xmlns:a16="http://schemas.microsoft.com/office/drawing/2014/main" xmlns="" id="{D697E1D2-8066-40A0-AE6C-7C226BE83387}"/>
                </a:ext>
              </a:extLst>
            </p:cNvPr>
            <p:cNvSpPr/>
            <p:nvPr/>
          </p:nvSpPr>
          <p:spPr>
            <a:xfrm>
              <a:off x="537027" y="1191262"/>
              <a:ext cx="3236877" cy="5292553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33" name="กลุ่ม 32">
              <a:extLst>
                <a:ext uri="{FF2B5EF4-FFF2-40B4-BE49-F238E27FC236}">
                  <a16:creationId xmlns:a16="http://schemas.microsoft.com/office/drawing/2014/main" xmlns="" id="{90763517-5F5B-421A-A518-F949C7F904F1}"/>
                </a:ext>
              </a:extLst>
            </p:cNvPr>
            <p:cNvGrpSpPr/>
            <p:nvPr/>
          </p:nvGrpSpPr>
          <p:grpSpPr>
            <a:xfrm>
              <a:off x="5242890" y="1151871"/>
              <a:ext cx="1786598" cy="949579"/>
              <a:chOff x="5213862" y="1219071"/>
              <a:chExt cx="1786598" cy="1225879"/>
            </a:xfrm>
          </p:grpSpPr>
          <p:sp>
            <p:nvSpPr>
              <p:cNvPr id="11" name="สี่เหลี่ยมผืนผ้า: มุมมน 10">
                <a:extLst>
                  <a:ext uri="{FF2B5EF4-FFF2-40B4-BE49-F238E27FC236}">
                    <a16:creationId xmlns:a16="http://schemas.microsoft.com/office/drawing/2014/main" xmlns="" id="{1F3366F5-97F6-4040-B8E0-A55E1CBA6120}"/>
                  </a:ext>
                </a:extLst>
              </p:cNvPr>
              <p:cNvSpPr/>
              <p:nvPr/>
            </p:nvSpPr>
            <p:spPr>
              <a:xfrm>
                <a:off x="5213862" y="1219071"/>
                <a:ext cx="1786598" cy="1225879"/>
              </a:xfrm>
              <a:prstGeom prst="roundRect">
                <a:avLst/>
              </a:prstGeom>
              <a:solidFill>
                <a:srgbClr val="3AD6B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2" name="กล่องข้อความ 11">
                <a:extLst>
                  <a:ext uri="{FF2B5EF4-FFF2-40B4-BE49-F238E27FC236}">
                    <a16:creationId xmlns:a16="http://schemas.microsoft.com/office/drawing/2014/main" xmlns="" id="{12FB014D-439F-4D5D-AC46-06DBBD28DD7C}"/>
                  </a:ext>
                </a:extLst>
              </p:cNvPr>
              <p:cNvSpPr txBox="1"/>
              <p:nvPr/>
            </p:nvSpPr>
            <p:spPr>
              <a:xfrm>
                <a:off x="5335614" y="1581381"/>
                <a:ext cx="1188146" cy="405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ผู้ขอรับการสนับสนุน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34" name="กลุ่ม 33">
              <a:extLst>
                <a:ext uri="{FF2B5EF4-FFF2-40B4-BE49-F238E27FC236}">
                  <a16:creationId xmlns:a16="http://schemas.microsoft.com/office/drawing/2014/main" xmlns="" id="{87BAB142-69D3-46E5-B76A-B778BA105197}"/>
                </a:ext>
              </a:extLst>
            </p:cNvPr>
            <p:cNvGrpSpPr/>
            <p:nvPr/>
          </p:nvGrpSpPr>
          <p:grpSpPr>
            <a:xfrm>
              <a:off x="4404154" y="2401119"/>
              <a:ext cx="3507166" cy="461665"/>
              <a:chOff x="4360612" y="2695587"/>
              <a:chExt cx="3507166" cy="595996"/>
            </a:xfrm>
          </p:grpSpPr>
          <p:sp>
            <p:nvSpPr>
              <p:cNvPr id="14" name="สี่เหลี่ยมผืนผ้า: มุมมน 13">
                <a:extLst>
                  <a:ext uri="{FF2B5EF4-FFF2-40B4-BE49-F238E27FC236}">
                    <a16:creationId xmlns:a16="http://schemas.microsoft.com/office/drawing/2014/main" xmlns="" id="{20B37239-383D-4E34-A0D8-718F09DF8A13}"/>
                  </a:ext>
                </a:extLst>
              </p:cNvPr>
              <p:cNvSpPr/>
              <p:nvPr/>
            </p:nvSpPr>
            <p:spPr>
              <a:xfrm>
                <a:off x="4360612" y="2695587"/>
                <a:ext cx="3507166" cy="595996"/>
              </a:xfrm>
              <a:prstGeom prst="roundRect">
                <a:avLst/>
              </a:prstGeom>
              <a:solidFill>
                <a:srgbClr val="9DF5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5" name="กล่องข้อความ 14">
                <a:extLst>
                  <a:ext uri="{FF2B5EF4-FFF2-40B4-BE49-F238E27FC236}">
                    <a16:creationId xmlns:a16="http://schemas.microsoft.com/office/drawing/2014/main" xmlns="" id="{22A8F040-FC67-4C4B-957E-5E423ECF1874}"/>
                  </a:ext>
                </a:extLst>
              </p:cNvPr>
              <p:cNvSpPr txBox="1"/>
              <p:nvPr/>
            </p:nvSpPr>
            <p:spPr>
              <a:xfrm>
                <a:off x="5176105" y="2767155"/>
                <a:ext cx="2326278" cy="405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ยื่นข้อเสนอโครงการผ่านระบบอิเล็กทรอนิกส์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35" name="กลุ่ม 34">
              <a:extLst>
                <a:ext uri="{FF2B5EF4-FFF2-40B4-BE49-F238E27FC236}">
                  <a16:creationId xmlns:a16="http://schemas.microsoft.com/office/drawing/2014/main" xmlns="" id="{DAB2BD40-5459-4C80-ADE2-751E552FC1CB}"/>
                </a:ext>
              </a:extLst>
            </p:cNvPr>
            <p:cNvGrpSpPr/>
            <p:nvPr/>
          </p:nvGrpSpPr>
          <p:grpSpPr>
            <a:xfrm>
              <a:off x="5254051" y="3160114"/>
              <a:ext cx="1786598" cy="461665"/>
              <a:chOff x="5225023" y="3526258"/>
              <a:chExt cx="1786598" cy="595996"/>
            </a:xfrm>
          </p:grpSpPr>
          <p:sp>
            <p:nvSpPr>
              <p:cNvPr id="17" name="สี่เหลี่ยมผืนผ้า: มุมมน 16">
                <a:extLst>
                  <a:ext uri="{FF2B5EF4-FFF2-40B4-BE49-F238E27FC236}">
                    <a16:creationId xmlns:a16="http://schemas.microsoft.com/office/drawing/2014/main" xmlns="" id="{7264C116-B264-464E-AD04-31D06831144C}"/>
                  </a:ext>
                </a:extLst>
              </p:cNvPr>
              <p:cNvSpPr/>
              <p:nvPr/>
            </p:nvSpPr>
            <p:spPr>
              <a:xfrm>
                <a:off x="5225023" y="3526258"/>
                <a:ext cx="1786598" cy="595996"/>
              </a:xfrm>
              <a:prstGeom prst="roundRect">
                <a:avLst>
                  <a:gd name="adj" fmla="val 50000"/>
                </a:avLst>
              </a:prstGeom>
              <a:solidFill>
                <a:srgbClr val="B4B4B4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8" name="กล่องข้อความ 17">
                <a:extLst>
                  <a:ext uri="{FF2B5EF4-FFF2-40B4-BE49-F238E27FC236}">
                    <a16:creationId xmlns:a16="http://schemas.microsoft.com/office/drawing/2014/main" xmlns="" id="{11A74B94-FE41-4F51-A118-06934D72FF70}"/>
                  </a:ext>
                </a:extLst>
              </p:cNvPr>
              <p:cNvSpPr txBox="1"/>
              <p:nvPr/>
            </p:nvSpPr>
            <p:spPr>
              <a:xfrm>
                <a:off x="5798001" y="3572266"/>
                <a:ext cx="537327" cy="405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ส</a:t>
                </a:r>
                <a:r>
                  <a: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.</a:t>
                </a:r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กทอ</a:t>
                </a:r>
                <a:r>
                  <a: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.</a:t>
                </a:r>
              </a:p>
            </p:txBody>
          </p:sp>
        </p:grpSp>
        <p:sp>
          <p:nvSpPr>
            <p:cNvPr id="20" name="สี่เหลี่ยมผืนผ้า: มุมมน 19">
              <a:extLst>
                <a:ext uri="{FF2B5EF4-FFF2-40B4-BE49-F238E27FC236}">
                  <a16:creationId xmlns:a16="http://schemas.microsoft.com/office/drawing/2014/main" xmlns="" id="{2C700849-E427-49B9-AFCA-2BABE5DB5C21}"/>
                </a:ext>
              </a:extLst>
            </p:cNvPr>
            <p:cNvSpPr/>
            <p:nvPr/>
          </p:nvSpPr>
          <p:spPr>
            <a:xfrm>
              <a:off x="4775215" y="3943633"/>
              <a:ext cx="2804328" cy="461665"/>
            </a:xfrm>
            <a:prstGeom prst="roundRect">
              <a:avLst>
                <a:gd name="adj" fmla="val 50000"/>
              </a:avLst>
            </a:prstGeom>
            <a:solidFill>
              <a:srgbClr val="B4B4B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37" name="กลุ่ม 36">
              <a:extLst>
                <a:ext uri="{FF2B5EF4-FFF2-40B4-BE49-F238E27FC236}">
                  <a16:creationId xmlns:a16="http://schemas.microsoft.com/office/drawing/2014/main" xmlns="" id="{0F84CD2F-F8EB-421F-8F34-90B447BF710A}"/>
                </a:ext>
              </a:extLst>
            </p:cNvPr>
            <p:cNvGrpSpPr/>
            <p:nvPr/>
          </p:nvGrpSpPr>
          <p:grpSpPr>
            <a:xfrm>
              <a:off x="4769607" y="3981322"/>
              <a:ext cx="2806457" cy="1195450"/>
              <a:chOff x="4740579" y="4206530"/>
              <a:chExt cx="2806457" cy="1543291"/>
            </a:xfrm>
          </p:grpSpPr>
          <p:sp>
            <p:nvSpPr>
              <p:cNvPr id="23" name="สี่เหลี่ยมผืนผ้า: มุมมน 22">
                <a:extLst>
                  <a:ext uri="{FF2B5EF4-FFF2-40B4-BE49-F238E27FC236}">
                    <a16:creationId xmlns:a16="http://schemas.microsoft.com/office/drawing/2014/main" xmlns="" id="{558282D4-AB9A-4C62-9112-B9054AEC7151}"/>
                  </a:ext>
                </a:extLst>
              </p:cNvPr>
              <p:cNvSpPr/>
              <p:nvPr/>
            </p:nvSpPr>
            <p:spPr>
              <a:xfrm>
                <a:off x="4740579" y="5153825"/>
                <a:ext cx="2806457" cy="595996"/>
              </a:xfrm>
              <a:prstGeom prst="roundRect">
                <a:avLst>
                  <a:gd name="adj" fmla="val 50000"/>
                </a:avLst>
              </a:prstGeom>
              <a:solidFill>
                <a:srgbClr val="B4B4B4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24" name="กล่องข้อความ 23">
                <a:extLst>
                  <a:ext uri="{FF2B5EF4-FFF2-40B4-BE49-F238E27FC236}">
                    <a16:creationId xmlns:a16="http://schemas.microsoft.com/office/drawing/2014/main" xmlns="" id="{2FA99E15-B661-4C24-91F1-1DC514B1C537}"/>
                  </a:ext>
                </a:extLst>
              </p:cNvPr>
              <p:cNvSpPr txBox="1"/>
              <p:nvPr/>
            </p:nvSpPr>
            <p:spPr>
              <a:xfrm>
                <a:off x="4815380" y="4206530"/>
                <a:ext cx="2659240" cy="4056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คณะทำงาน (ถ้าแต่งตั้ง)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38" name="กลุ่ม 37">
              <a:extLst>
                <a:ext uri="{FF2B5EF4-FFF2-40B4-BE49-F238E27FC236}">
                  <a16:creationId xmlns:a16="http://schemas.microsoft.com/office/drawing/2014/main" xmlns="" id="{DAE9BD1F-87E5-4264-B619-A10245966443}"/>
                </a:ext>
              </a:extLst>
            </p:cNvPr>
            <p:cNvGrpSpPr/>
            <p:nvPr/>
          </p:nvGrpSpPr>
          <p:grpSpPr>
            <a:xfrm>
              <a:off x="5275711" y="5493677"/>
              <a:ext cx="1786594" cy="461665"/>
              <a:chOff x="5246683" y="5948249"/>
              <a:chExt cx="1786594" cy="595996"/>
            </a:xfrm>
          </p:grpSpPr>
          <p:sp>
            <p:nvSpPr>
              <p:cNvPr id="26" name="สี่เหลี่ยมผืนผ้า: มุมมน 25">
                <a:extLst>
                  <a:ext uri="{FF2B5EF4-FFF2-40B4-BE49-F238E27FC236}">
                    <a16:creationId xmlns:a16="http://schemas.microsoft.com/office/drawing/2014/main" xmlns="" id="{89DF7D1F-3F6A-45CF-8F80-C419E538BD04}"/>
                  </a:ext>
                </a:extLst>
              </p:cNvPr>
              <p:cNvSpPr/>
              <p:nvPr/>
            </p:nvSpPr>
            <p:spPr>
              <a:xfrm>
                <a:off x="5246683" y="5948249"/>
                <a:ext cx="1786594" cy="595996"/>
              </a:xfrm>
              <a:prstGeom prst="roundRect">
                <a:avLst>
                  <a:gd name="adj" fmla="val 50000"/>
                </a:avLst>
              </a:prstGeom>
              <a:solidFill>
                <a:srgbClr val="7DB0D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27" name="กล่องข้อความ 26">
                <a:extLst>
                  <a:ext uri="{FF2B5EF4-FFF2-40B4-BE49-F238E27FC236}">
                    <a16:creationId xmlns:a16="http://schemas.microsoft.com/office/drawing/2014/main" xmlns="" id="{BD560818-711B-40FC-92D2-0FF5CB7B5725}"/>
                  </a:ext>
                </a:extLst>
              </p:cNvPr>
              <p:cNvSpPr txBox="1"/>
              <p:nvPr/>
            </p:nvSpPr>
            <p:spPr>
              <a:xfrm>
                <a:off x="5478236" y="6043394"/>
                <a:ext cx="1414697" cy="458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คณะกรรมการกองทุน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39" name="กลุ่ม 38">
              <a:extLst>
                <a:ext uri="{FF2B5EF4-FFF2-40B4-BE49-F238E27FC236}">
                  <a16:creationId xmlns:a16="http://schemas.microsoft.com/office/drawing/2014/main" xmlns="" id="{932E1145-B016-4288-986A-C8986BD8D97C}"/>
                </a:ext>
              </a:extLst>
            </p:cNvPr>
            <p:cNvGrpSpPr/>
            <p:nvPr/>
          </p:nvGrpSpPr>
          <p:grpSpPr>
            <a:xfrm>
              <a:off x="5304763" y="6247656"/>
              <a:ext cx="1786594" cy="461665"/>
              <a:chOff x="5275735" y="6773011"/>
              <a:chExt cx="1786594" cy="595996"/>
            </a:xfrm>
          </p:grpSpPr>
          <p:sp>
            <p:nvSpPr>
              <p:cNvPr id="29" name="สี่เหลี่ยมผืนผ้า: มุมมน 28">
                <a:extLst>
                  <a:ext uri="{FF2B5EF4-FFF2-40B4-BE49-F238E27FC236}">
                    <a16:creationId xmlns:a16="http://schemas.microsoft.com/office/drawing/2014/main" xmlns="" id="{9E2380B1-355F-4FF7-932C-49CF1018C6CE}"/>
                  </a:ext>
                </a:extLst>
              </p:cNvPr>
              <p:cNvSpPr/>
              <p:nvPr/>
            </p:nvSpPr>
            <p:spPr>
              <a:xfrm>
                <a:off x="5275735" y="6773011"/>
                <a:ext cx="1786594" cy="595996"/>
              </a:xfrm>
              <a:prstGeom prst="roundRect">
                <a:avLst>
                  <a:gd name="adj" fmla="val 50000"/>
                </a:avLst>
              </a:prstGeom>
              <a:solidFill>
                <a:srgbClr val="B4B4B4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30" name="กล่องข้อความ 29">
                <a:extLst>
                  <a:ext uri="{FF2B5EF4-FFF2-40B4-BE49-F238E27FC236}">
                    <a16:creationId xmlns:a16="http://schemas.microsoft.com/office/drawing/2014/main" xmlns="" id="{BFF2916C-F224-46DC-BDA6-C9D277D72265}"/>
                  </a:ext>
                </a:extLst>
              </p:cNvPr>
              <p:cNvSpPr txBox="1"/>
              <p:nvPr/>
            </p:nvSpPr>
            <p:spPr>
              <a:xfrm>
                <a:off x="5537211" y="6832610"/>
                <a:ext cx="1127233" cy="405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ส</a:t>
                </a:r>
                <a:r>
                  <a: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.</a:t>
                </a:r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กทอ</a:t>
                </a:r>
                <a:r>
                  <a:rPr lang="en-US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.</a:t>
                </a:r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 ประกาศผล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63" name="กลุ่ม 62">
              <a:extLst>
                <a:ext uri="{FF2B5EF4-FFF2-40B4-BE49-F238E27FC236}">
                  <a16:creationId xmlns:a16="http://schemas.microsoft.com/office/drawing/2014/main" xmlns="" id="{7657C3E2-F719-4533-B461-B62461527FB0}"/>
                </a:ext>
              </a:extLst>
            </p:cNvPr>
            <p:cNvGrpSpPr/>
            <p:nvPr/>
          </p:nvGrpSpPr>
          <p:grpSpPr>
            <a:xfrm>
              <a:off x="5701537" y="2042382"/>
              <a:ext cx="280846" cy="408525"/>
              <a:chOff x="7405848" y="1071222"/>
              <a:chExt cx="280846" cy="408525"/>
            </a:xfrm>
          </p:grpSpPr>
          <p:sp>
            <p:nvSpPr>
              <p:cNvPr id="64" name="วงรี 63">
                <a:extLst>
                  <a:ext uri="{FF2B5EF4-FFF2-40B4-BE49-F238E27FC236}">
                    <a16:creationId xmlns:a16="http://schemas.microsoft.com/office/drawing/2014/main" xmlns="" id="{C158D3CB-0A2A-435E-8AA0-17344B47B300}"/>
                  </a:ext>
                </a:extLst>
              </p:cNvPr>
              <p:cNvSpPr/>
              <p:nvPr/>
            </p:nvSpPr>
            <p:spPr>
              <a:xfrm>
                <a:off x="7416999" y="1147914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65" name="กล่องข้อความ 64">
                <a:extLst>
                  <a:ext uri="{FF2B5EF4-FFF2-40B4-BE49-F238E27FC236}">
                    <a16:creationId xmlns:a16="http://schemas.microsoft.com/office/drawing/2014/main" xmlns="" id="{D12AA194-0A55-4031-98FF-98FB26D767A1}"/>
                  </a:ext>
                </a:extLst>
              </p:cNvPr>
              <p:cNvSpPr txBox="1"/>
              <p:nvPr/>
            </p:nvSpPr>
            <p:spPr>
              <a:xfrm>
                <a:off x="7405848" y="1071222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5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66" name="กลุ่ม 65">
              <a:extLst>
                <a:ext uri="{FF2B5EF4-FFF2-40B4-BE49-F238E27FC236}">
                  <a16:creationId xmlns:a16="http://schemas.microsoft.com/office/drawing/2014/main" xmlns="" id="{27A2DBCF-4B98-4354-A0D8-776A72E20FD9}"/>
                </a:ext>
              </a:extLst>
            </p:cNvPr>
            <p:cNvGrpSpPr/>
            <p:nvPr/>
          </p:nvGrpSpPr>
          <p:grpSpPr>
            <a:xfrm>
              <a:off x="5701537" y="2789697"/>
              <a:ext cx="280846" cy="408525"/>
              <a:chOff x="8853847" y="1058335"/>
              <a:chExt cx="280846" cy="408525"/>
            </a:xfrm>
          </p:grpSpPr>
          <p:sp>
            <p:nvSpPr>
              <p:cNvPr id="67" name="วงรี 66">
                <a:extLst>
                  <a:ext uri="{FF2B5EF4-FFF2-40B4-BE49-F238E27FC236}">
                    <a16:creationId xmlns:a16="http://schemas.microsoft.com/office/drawing/2014/main" xmlns="" id="{F2A96966-3C27-418E-BC77-E74857E4CB2B}"/>
                  </a:ext>
                </a:extLst>
              </p:cNvPr>
              <p:cNvSpPr/>
              <p:nvPr/>
            </p:nvSpPr>
            <p:spPr>
              <a:xfrm>
                <a:off x="8864998" y="1137081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68" name="กล่องข้อความ 67">
                <a:extLst>
                  <a:ext uri="{FF2B5EF4-FFF2-40B4-BE49-F238E27FC236}">
                    <a16:creationId xmlns:a16="http://schemas.microsoft.com/office/drawing/2014/main" xmlns="" id="{8F7AE979-20DE-4EC3-B1D3-0E2C8CFA8AC1}"/>
                  </a:ext>
                </a:extLst>
              </p:cNvPr>
              <p:cNvSpPr txBox="1"/>
              <p:nvPr/>
            </p:nvSpPr>
            <p:spPr>
              <a:xfrm>
                <a:off x="8853847" y="1058335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6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69" name="กล่องข้อความ 68">
              <a:extLst>
                <a:ext uri="{FF2B5EF4-FFF2-40B4-BE49-F238E27FC236}">
                  <a16:creationId xmlns:a16="http://schemas.microsoft.com/office/drawing/2014/main" xmlns="" id="{2BE43D5D-1B3C-4FBF-9BCD-A475ECB7FE83}"/>
                </a:ext>
              </a:extLst>
            </p:cNvPr>
            <p:cNvSpPr txBox="1"/>
            <p:nvPr/>
          </p:nvSpPr>
          <p:spPr>
            <a:xfrm>
              <a:off x="6148650" y="2836625"/>
              <a:ext cx="538930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คัดแยก</a:t>
              </a:r>
              <a:endParaRPr lang="en-US" sz="14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70" name="กล่องข้อความ 69">
              <a:extLst>
                <a:ext uri="{FF2B5EF4-FFF2-40B4-BE49-F238E27FC236}">
                  <a16:creationId xmlns:a16="http://schemas.microsoft.com/office/drawing/2014/main" xmlns="" id="{27130250-D23B-4C66-9245-393AAE633906}"/>
                </a:ext>
              </a:extLst>
            </p:cNvPr>
            <p:cNvSpPr txBox="1"/>
            <p:nvPr/>
          </p:nvSpPr>
          <p:spPr>
            <a:xfrm>
              <a:off x="6148650" y="3609080"/>
              <a:ext cx="579005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นำเสนอ</a:t>
              </a:r>
            </a:p>
          </p:txBody>
        </p:sp>
        <p:sp>
          <p:nvSpPr>
            <p:cNvPr id="71" name="กล่องข้อความ 70">
              <a:extLst>
                <a:ext uri="{FF2B5EF4-FFF2-40B4-BE49-F238E27FC236}">
                  <a16:creationId xmlns:a16="http://schemas.microsoft.com/office/drawing/2014/main" xmlns="" id="{5E5E88BF-0AAF-4E7D-9783-5A39EC39AE23}"/>
                </a:ext>
              </a:extLst>
            </p:cNvPr>
            <p:cNvSpPr txBox="1"/>
            <p:nvPr/>
          </p:nvSpPr>
          <p:spPr>
            <a:xfrm>
              <a:off x="6157123" y="4401869"/>
              <a:ext cx="662361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กลั่นกรอง</a:t>
              </a:r>
              <a:endParaRPr lang="en-US" sz="14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grpSp>
          <p:nvGrpSpPr>
            <p:cNvPr id="72" name="กลุ่ม 71">
              <a:extLst>
                <a:ext uri="{FF2B5EF4-FFF2-40B4-BE49-F238E27FC236}">
                  <a16:creationId xmlns:a16="http://schemas.microsoft.com/office/drawing/2014/main" xmlns="" id="{47F27B52-61D2-40DB-AA46-B0AAD3982887}"/>
                </a:ext>
              </a:extLst>
            </p:cNvPr>
            <p:cNvGrpSpPr/>
            <p:nvPr/>
          </p:nvGrpSpPr>
          <p:grpSpPr>
            <a:xfrm>
              <a:off x="5701537" y="3578975"/>
              <a:ext cx="280846" cy="408525"/>
              <a:chOff x="9881758" y="996866"/>
              <a:chExt cx="280846" cy="408525"/>
            </a:xfrm>
          </p:grpSpPr>
          <p:sp>
            <p:nvSpPr>
              <p:cNvPr id="73" name="วงรี 72">
                <a:extLst>
                  <a:ext uri="{FF2B5EF4-FFF2-40B4-BE49-F238E27FC236}">
                    <a16:creationId xmlns:a16="http://schemas.microsoft.com/office/drawing/2014/main" xmlns="" id="{C4FC9BCD-0364-4D0D-AF1A-B33FFFABB282}"/>
                  </a:ext>
                </a:extLst>
              </p:cNvPr>
              <p:cNvSpPr/>
              <p:nvPr/>
            </p:nvSpPr>
            <p:spPr>
              <a:xfrm>
                <a:off x="9892909" y="1066688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74" name="กล่องข้อความ 73">
                <a:extLst>
                  <a:ext uri="{FF2B5EF4-FFF2-40B4-BE49-F238E27FC236}">
                    <a16:creationId xmlns:a16="http://schemas.microsoft.com/office/drawing/2014/main" xmlns="" id="{C514F71D-0287-4591-8134-B30247BB739C}"/>
                  </a:ext>
                </a:extLst>
              </p:cNvPr>
              <p:cNvSpPr txBox="1"/>
              <p:nvPr/>
            </p:nvSpPr>
            <p:spPr>
              <a:xfrm>
                <a:off x="9881758" y="996866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7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75" name="กลุ่ม 74">
              <a:extLst>
                <a:ext uri="{FF2B5EF4-FFF2-40B4-BE49-F238E27FC236}">
                  <a16:creationId xmlns:a16="http://schemas.microsoft.com/office/drawing/2014/main" xmlns="" id="{F92F2DE2-EC3F-487D-A071-FBC927DC3ABF}"/>
                </a:ext>
              </a:extLst>
            </p:cNvPr>
            <p:cNvGrpSpPr/>
            <p:nvPr/>
          </p:nvGrpSpPr>
          <p:grpSpPr>
            <a:xfrm>
              <a:off x="5701537" y="4341252"/>
              <a:ext cx="280846" cy="408525"/>
              <a:chOff x="2498174" y="2907745"/>
              <a:chExt cx="280846" cy="408525"/>
            </a:xfrm>
          </p:grpSpPr>
          <p:sp>
            <p:nvSpPr>
              <p:cNvPr id="76" name="วงรี 75">
                <a:extLst>
                  <a:ext uri="{FF2B5EF4-FFF2-40B4-BE49-F238E27FC236}">
                    <a16:creationId xmlns:a16="http://schemas.microsoft.com/office/drawing/2014/main" xmlns="" id="{F1FD32E9-D9E6-4081-B12F-192AE03D542A}"/>
                  </a:ext>
                </a:extLst>
              </p:cNvPr>
              <p:cNvSpPr/>
              <p:nvPr/>
            </p:nvSpPr>
            <p:spPr>
              <a:xfrm>
                <a:off x="2509325" y="2988379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77" name="กล่องข้อความ 76">
                <a:extLst>
                  <a:ext uri="{FF2B5EF4-FFF2-40B4-BE49-F238E27FC236}">
                    <a16:creationId xmlns:a16="http://schemas.microsoft.com/office/drawing/2014/main" xmlns="" id="{6A998D2C-E7D4-45DB-B464-04EEE38AD239}"/>
                  </a:ext>
                </a:extLst>
              </p:cNvPr>
              <p:cNvSpPr txBox="1"/>
              <p:nvPr/>
            </p:nvSpPr>
            <p:spPr>
              <a:xfrm>
                <a:off x="2498174" y="2907745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8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78" name="กล่องข้อความ 77">
              <a:extLst>
                <a:ext uri="{FF2B5EF4-FFF2-40B4-BE49-F238E27FC236}">
                  <a16:creationId xmlns:a16="http://schemas.microsoft.com/office/drawing/2014/main" xmlns="" id="{BC4BDDF7-3911-4972-9798-2B7D1FAE195B}"/>
                </a:ext>
              </a:extLst>
            </p:cNvPr>
            <p:cNvSpPr txBox="1"/>
            <p:nvPr/>
          </p:nvSpPr>
          <p:spPr>
            <a:xfrm>
              <a:off x="5590207" y="4800939"/>
              <a:ext cx="1308371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เสนอพิจารณาโครงการ</a:t>
              </a:r>
              <a:endParaRPr lang="en-US" sz="14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grpSp>
          <p:nvGrpSpPr>
            <p:cNvPr id="79" name="กลุ่ม 78">
              <a:extLst>
                <a:ext uri="{FF2B5EF4-FFF2-40B4-BE49-F238E27FC236}">
                  <a16:creationId xmlns:a16="http://schemas.microsoft.com/office/drawing/2014/main" xmlns="" id="{6804B4A9-721A-4578-9905-C0E1CA1CECD8}"/>
                </a:ext>
              </a:extLst>
            </p:cNvPr>
            <p:cNvGrpSpPr/>
            <p:nvPr/>
          </p:nvGrpSpPr>
          <p:grpSpPr>
            <a:xfrm>
              <a:off x="5717542" y="5140381"/>
              <a:ext cx="256312" cy="315584"/>
              <a:chOff x="3970053" y="2856402"/>
              <a:chExt cx="256312" cy="315584"/>
            </a:xfrm>
          </p:grpSpPr>
          <p:sp>
            <p:nvSpPr>
              <p:cNvPr id="80" name="วงรี 79">
                <a:extLst>
                  <a:ext uri="{FF2B5EF4-FFF2-40B4-BE49-F238E27FC236}">
                    <a16:creationId xmlns:a16="http://schemas.microsoft.com/office/drawing/2014/main" xmlns="" id="{E607BDA4-C774-4181-A621-368971ED4CC8}"/>
                  </a:ext>
                </a:extLst>
              </p:cNvPr>
              <p:cNvSpPr/>
              <p:nvPr/>
            </p:nvSpPr>
            <p:spPr>
              <a:xfrm>
                <a:off x="3972365" y="2917986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81" name="กล่องข้อความ 80">
                <a:extLst>
                  <a:ext uri="{FF2B5EF4-FFF2-40B4-BE49-F238E27FC236}">
                    <a16:creationId xmlns:a16="http://schemas.microsoft.com/office/drawing/2014/main" xmlns="" id="{BA78FEDB-CE08-4BE5-860C-04C21B2C22FF}"/>
                  </a:ext>
                </a:extLst>
              </p:cNvPr>
              <p:cNvSpPr txBox="1"/>
              <p:nvPr/>
            </p:nvSpPr>
            <p:spPr>
              <a:xfrm>
                <a:off x="3970053" y="2856402"/>
                <a:ext cx="251992" cy="314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9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82" name="กลุ่ม 81">
              <a:extLst>
                <a:ext uri="{FF2B5EF4-FFF2-40B4-BE49-F238E27FC236}">
                  <a16:creationId xmlns:a16="http://schemas.microsoft.com/office/drawing/2014/main" xmlns="" id="{5DDA119D-BF30-4E17-8E89-25444404DE1D}"/>
                </a:ext>
              </a:extLst>
            </p:cNvPr>
            <p:cNvGrpSpPr/>
            <p:nvPr/>
          </p:nvGrpSpPr>
          <p:grpSpPr>
            <a:xfrm>
              <a:off x="5677554" y="5897722"/>
              <a:ext cx="319318" cy="326396"/>
              <a:chOff x="4749215" y="2915983"/>
              <a:chExt cx="319318" cy="326396"/>
            </a:xfrm>
          </p:grpSpPr>
          <p:sp>
            <p:nvSpPr>
              <p:cNvPr id="83" name="วงรี 82">
                <a:extLst>
                  <a:ext uri="{FF2B5EF4-FFF2-40B4-BE49-F238E27FC236}">
                    <a16:creationId xmlns:a16="http://schemas.microsoft.com/office/drawing/2014/main" xmlns="" id="{0DD42E1D-D262-4B3C-8501-BAB1358DD2A3}"/>
                  </a:ext>
                </a:extLst>
              </p:cNvPr>
              <p:cNvSpPr/>
              <p:nvPr/>
            </p:nvSpPr>
            <p:spPr>
              <a:xfrm>
                <a:off x="4791515" y="2988379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84" name="กล่องข้อความ 83">
                <a:extLst>
                  <a:ext uri="{FF2B5EF4-FFF2-40B4-BE49-F238E27FC236}">
                    <a16:creationId xmlns:a16="http://schemas.microsoft.com/office/drawing/2014/main" xmlns="" id="{D1DBECFC-1F74-4D24-8AAD-2389D0CC77CA}"/>
                  </a:ext>
                </a:extLst>
              </p:cNvPr>
              <p:cNvSpPr txBox="1"/>
              <p:nvPr/>
            </p:nvSpPr>
            <p:spPr>
              <a:xfrm>
                <a:off x="4749215" y="2915983"/>
                <a:ext cx="319318" cy="3142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14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10</a:t>
                </a:r>
                <a:endParaRPr lang="en-US" sz="14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cxnSp>
          <p:nvCxnSpPr>
            <p:cNvPr id="88" name="ลูกศรเชื่อมต่อแบบตรง 87">
              <a:extLst>
                <a:ext uri="{FF2B5EF4-FFF2-40B4-BE49-F238E27FC236}">
                  <a16:creationId xmlns:a16="http://schemas.microsoft.com/office/drawing/2014/main" xmlns="" id="{ED7CD699-CF31-413C-919A-006074CDDB46}"/>
                </a:ext>
              </a:extLst>
            </p:cNvPr>
            <p:cNvCxnSpPr>
              <a:cxnSpLocks/>
            </p:cNvCxnSpPr>
            <p:nvPr/>
          </p:nvCxnSpPr>
          <p:spPr>
            <a:xfrm>
              <a:off x="6125028" y="2102638"/>
              <a:ext cx="0" cy="29024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ลูกศรเชื่อมต่อแบบตรง 88">
              <a:extLst>
                <a:ext uri="{FF2B5EF4-FFF2-40B4-BE49-F238E27FC236}">
                  <a16:creationId xmlns:a16="http://schemas.microsoft.com/office/drawing/2014/main" xmlns="" id="{D0339527-5C1B-4438-A374-9B39F30CBCB2}"/>
                </a:ext>
              </a:extLst>
            </p:cNvPr>
            <p:cNvCxnSpPr>
              <a:cxnSpLocks/>
            </p:cNvCxnSpPr>
            <p:nvPr/>
          </p:nvCxnSpPr>
          <p:spPr>
            <a:xfrm>
              <a:off x="6136467" y="2855412"/>
              <a:ext cx="0" cy="29024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ลูกศรเชื่อมต่อแบบตรง 89">
              <a:extLst>
                <a:ext uri="{FF2B5EF4-FFF2-40B4-BE49-F238E27FC236}">
                  <a16:creationId xmlns:a16="http://schemas.microsoft.com/office/drawing/2014/main" xmlns="" id="{032C8DE3-283F-4D6B-91CD-B6D05E65C0B4}"/>
                </a:ext>
              </a:extLst>
            </p:cNvPr>
            <p:cNvCxnSpPr>
              <a:cxnSpLocks/>
            </p:cNvCxnSpPr>
            <p:nvPr/>
          </p:nvCxnSpPr>
          <p:spPr>
            <a:xfrm>
              <a:off x="6136467" y="3621159"/>
              <a:ext cx="0" cy="29024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ลูกศรเชื่อมต่อแบบตรง 90">
              <a:extLst>
                <a:ext uri="{FF2B5EF4-FFF2-40B4-BE49-F238E27FC236}">
                  <a16:creationId xmlns:a16="http://schemas.microsoft.com/office/drawing/2014/main" xmlns="" id="{728D55AE-06A9-4668-87A2-78AAD487240F}"/>
                </a:ext>
              </a:extLst>
            </p:cNvPr>
            <p:cNvCxnSpPr>
              <a:cxnSpLocks/>
            </p:cNvCxnSpPr>
            <p:nvPr/>
          </p:nvCxnSpPr>
          <p:spPr>
            <a:xfrm>
              <a:off x="6136467" y="4405565"/>
              <a:ext cx="0" cy="29024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ลูกศรเชื่อมต่อแบบตรง 91">
              <a:extLst>
                <a:ext uri="{FF2B5EF4-FFF2-40B4-BE49-F238E27FC236}">
                  <a16:creationId xmlns:a16="http://schemas.microsoft.com/office/drawing/2014/main" xmlns="" id="{687FB789-7BBD-4B97-99A4-23FCB8C4C56C}"/>
                </a:ext>
              </a:extLst>
            </p:cNvPr>
            <p:cNvCxnSpPr>
              <a:cxnSpLocks/>
            </p:cNvCxnSpPr>
            <p:nvPr/>
          </p:nvCxnSpPr>
          <p:spPr>
            <a:xfrm>
              <a:off x="6144087" y="5174365"/>
              <a:ext cx="0" cy="29024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ลูกศรเชื่อมต่อแบบตรง 92">
              <a:extLst>
                <a:ext uri="{FF2B5EF4-FFF2-40B4-BE49-F238E27FC236}">
                  <a16:creationId xmlns:a16="http://schemas.microsoft.com/office/drawing/2014/main" xmlns="" id="{5F2E01C4-92FF-4926-BE4D-81793CCD201B}"/>
                </a:ext>
              </a:extLst>
            </p:cNvPr>
            <p:cNvCxnSpPr>
              <a:cxnSpLocks/>
            </p:cNvCxnSpPr>
            <p:nvPr/>
          </p:nvCxnSpPr>
          <p:spPr>
            <a:xfrm>
              <a:off x="6151707" y="5954201"/>
              <a:ext cx="0" cy="29024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ลูกศรเชื่อมต่อแบบตรง 159">
              <a:extLst>
                <a:ext uri="{FF2B5EF4-FFF2-40B4-BE49-F238E27FC236}">
                  <a16:creationId xmlns:a16="http://schemas.microsoft.com/office/drawing/2014/main" xmlns="" id="{238739A5-28BC-43DF-8836-405D48CFAF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04623" y="4737120"/>
              <a:ext cx="0" cy="174137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ตัวเชื่อมต่อตรง 161">
              <a:extLst>
                <a:ext uri="{FF2B5EF4-FFF2-40B4-BE49-F238E27FC236}">
                  <a16:creationId xmlns:a16="http://schemas.microsoft.com/office/drawing/2014/main" xmlns="" id="{6DC4C9EA-F49F-483E-A32B-4A0F2A690B6D}"/>
                </a:ext>
              </a:extLst>
            </p:cNvPr>
            <p:cNvCxnSpPr>
              <a:cxnSpLocks/>
            </p:cNvCxnSpPr>
            <p:nvPr/>
          </p:nvCxnSpPr>
          <p:spPr>
            <a:xfrm>
              <a:off x="7105395" y="6478490"/>
              <a:ext cx="3199228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กล่องข้อความ 165">
              <a:extLst>
                <a:ext uri="{FF2B5EF4-FFF2-40B4-BE49-F238E27FC236}">
                  <a16:creationId xmlns:a16="http://schemas.microsoft.com/office/drawing/2014/main" xmlns="" id="{107C4B80-81D1-485F-83CE-4DC149A2C32D}"/>
                </a:ext>
              </a:extLst>
            </p:cNvPr>
            <p:cNvSpPr txBox="1"/>
            <p:nvPr/>
          </p:nvSpPr>
          <p:spPr>
            <a:xfrm>
              <a:off x="8369806" y="6084418"/>
              <a:ext cx="529312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แจ้งผล</a:t>
              </a:r>
            </a:p>
          </p:txBody>
        </p:sp>
        <p:cxnSp>
          <p:nvCxnSpPr>
            <p:cNvPr id="195" name="ตัวเชื่อมต่อตรง 194">
              <a:extLst>
                <a:ext uri="{FF2B5EF4-FFF2-40B4-BE49-F238E27FC236}">
                  <a16:creationId xmlns:a16="http://schemas.microsoft.com/office/drawing/2014/main" xmlns="" id="{68C232A5-BE32-45D1-BA50-9ED460091CA4}"/>
                </a:ext>
              </a:extLst>
            </p:cNvPr>
            <p:cNvCxnSpPr>
              <a:cxnSpLocks/>
            </p:cNvCxnSpPr>
            <p:nvPr/>
          </p:nvCxnSpPr>
          <p:spPr>
            <a:xfrm>
              <a:off x="3976917" y="6478490"/>
              <a:ext cx="1277907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ตัวเชื่อมต่อตรง 197">
              <a:extLst>
                <a:ext uri="{FF2B5EF4-FFF2-40B4-BE49-F238E27FC236}">
                  <a16:creationId xmlns:a16="http://schemas.microsoft.com/office/drawing/2014/main" xmlns="" id="{50701615-6BEF-42FA-ADFC-11A954752173}"/>
                </a:ext>
              </a:extLst>
            </p:cNvPr>
            <p:cNvCxnSpPr/>
            <p:nvPr/>
          </p:nvCxnSpPr>
          <p:spPr>
            <a:xfrm flipV="1">
              <a:off x="3976917" y="2044791"/>
              <a:ext cx="0" cy="4433699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ลูกศรเชื่อมต่อแบบตรง 201">
              <a:extLst>
                <a:ext uri="{FF2B5EF4-FFF2-40B4-BE49-F238E27FC236}">
                  <a16:creationId xmlns:a16="http://schemas.microsoft.com/office/drawing/2014/main" xmlns="" id="{D9C54035-67EF-48CE-BB89-58A9D3806356}"/>
                </a:ext>
              </a:extLst>
            </p:cNvPr>
            <p:cNvCxnSpPr/>
            <p:nvPr/>
          </p:nvCxnSpPr>
          <p:spPr>
            <a:xfrm>
              <a:off x="3773904" y="1396633"/>
              <a:ext cx="1457825" cy="0"/>
            </a:xfrm>
            <a:prstGeom prst="straightConnector1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ลูกศรเชื่อมต่อแบบตรง 205">
              <a:extLst>
                <a:ext uri="{FF2B5EF4-FFF2-40B4-BE49-F238E27FC236}">
                  <a16:creationId xmlns:a16="http://schemas.microsoft.com/office/drawing/2014/main" xmlns="" id="{90D2AE22-77FA-4153-95EB-B6AD3DBF5A60}"/>
                </a:ext>
              </a:extLst>
            </p:cNvPr>
            <p:cNvCxnSpPr/>
            <p:nvPr/>
          </p:nvCxnSpPr>
          <p:spPr>
            <a:xfrm>
              <a:off x="3976917" y="2044791"/>
              <a:ext cx="1254812" cy="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วงรี 208">
              <a:extLst>
                <a:ext uri="{FF2B5EF4-FFF2-40B4-BE49-F238E27FC236}">
                  <a16:creationId xmlns:a16="http://schemas.microsoft.com/office/drawing/2014/main" xmlns="" id="{4791301D-C0F2-4E13-BEA9-4C46B94CBD42}"/>
                </a:ext>
              </a:extLst>
            </p:cNvPr>
            <p:cNvSpPr/>
            <p:nvPr/>
          </p:nvSpPr>
          <p:spPr>
            <a:xfrm>
              <a:off x="4054213" y="5734173"/>
              <a:ext cx="254000" cy="25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10" name="กล่องข้อความ 209">
              <a:extLst>
                <a:ext uri="{FF2B5EF4-FFF2-40B4-BE49-F238E27FC236}">
                  <a16:creationId xmlns:a16="http://schemas.microsoft.com/office/drawing/2014/main" xmlns="" id="{515FA5BD-F9CA-4104-BF86-858A7C5A0D75}"/>
                </a:ext>
              </a:extLst>
            </p:cNvPr>
            <p:cNvSpPr txBox="1"/>
            <p:nvPr/>
          </p:nvSpPr>
          <p:spPr>
            <a:xfrm>
              <a:off x="4005563" y="5663665"/>
              <a:ext cx="319318" cy="314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11</a:t>
              </a:r>
              <a:endParaRPr lang="en-US" sz="14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11" name="กล่องข้อความ 210">
              <a:extLst>
                <a:ext uri="{FF2B5EF4-FFF2-40B4-BE49-F238E27FC236}">
                  <a16:creationId xmlns:a16="http://schemas.microsoft.com/office/drawing/2014/main" xmlns="" id="{9198AECC-FBA8-498E-92B9-3A37AFE17FCC}"/>
                </a:ext>
              </a:extLst>
            </p:cNvPr>
            <p:cNvSpPr txBox="1"/>
            <p:nvPr/>
          </p:nvSpPr>
          <p:spPr>
            <a:xfrm rot="16200000">
              <a:off x="2882096" y="3925411"/>
              <a:ext cx="25339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แจ้งผลการพิจารณาและลงนามในหนังสือยืนยัน</a:t>
              </a:r>
            </a:p>
          </p:txBody>
        </p:sp>
        <p:grpSp>
          <p:nvGrpSpPr>
            <p:cNvPr id="138" name="กลุ่ม 137">
              <a:extLst>
                <a:ext uri="{FF2B5EF4-FFF2-40B4-BE49-F238E27FC236}">
                  <a16:creationId xmlns:a16="http://schemas.microsoft.com/office/drawing/2014/main" xmlns="" id="{663719D9-D682-4B95-895D-268F615769B0}"/>
                </a:ext>
              </a:extLst>
            </p:cNvPr>
            <p:cNvGrpSpPr/>
            <p:nvPr/>
          </p:nvGrpSpPr>
          <p:grpSpPr>
            <a:xfrm>
              <a:off x="8451064" y="3839990"/>
              <a:ext cx="280846" cy="408525"/>
              <a:chOff x="5794984" y="940259"/>
              <a:chExt cx="280846" cy="408525"/>
            </a:xfrm>
          </p:grpSpPr>
          <p:sp>
            <p:nvSpPr>
              <p:cNvPr id="140" name="วงรี 139">
                <a:extLst>
                  <a:ext uri="{FF2B5EF4-FFF2-40B4-BE49-F238E27FC236}">
                    <a16:creationId xmlns:a16="http://schemas.microsoft.com/office/drawing/2014/main" xmlns="" id="{5FBDE186-BA00-4649-BFC1-6AF612738EF5}"/>
                  </a:ext>
                </a:extLst>
              </p:cNvPr>
              <p:cNvSpPr/>
              <p:nvPr/>
            </p:nvSpPr>
            <p:spPr>
              <a:xfrm>
                <a:off x="5806135" y="1010081"/>
                <a:ext cx="254000" cy="2540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45" name="กล่องข้อความ 144">
                <a:extLst>
                  <a:ext uri="{FF2B5EF4-FFF2-40B4-BE49-F238E27FC236}">
                    <a16:creationId xmlns:a16="http://schemas.microsoft.com/office/drawing/2014/main" xmlns="" id="{0B617A4B-342E-4863-B10A-00CA64898C3B}"/>
                  </a:ext>
                </a:extLst>
              </p:cNvPr>
              <p:cNvSpPr txBox="1"/>
              <p:nvPr/>
            </p:nvSpPr>
            <p:spPr>
              <a:xfrm>
                <a:off x="5794984" y="940259"/>
                <a:ext cx="280846" cy="408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0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4</a:t>
                </a:r>
                <a:endParaRPr lang="en-US" sz="2000" b="1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147" name="กล่องข้อความ 146">
              <a:extLst>
                <a:ext uri="{FF2B5EF4-FFF2-40B4-BE49-F238E27FC236}">
                  <a16:creationId xmlns:a16="http://schemas.microsoft.com/office/drawing/2014/main" xmlns="" id="{26FF2AC2-EE91-4660-9998-52EC11D83F85}"/>
                </a:ext>
              </a:extLst>
            </p:cNvPr>
            <p:cNvSpPr txBox="1"/>
            <p:nvPr/>
          </p:nvSpPr>
          <p:spPr>
            <a:xfrm rot="5400000">
              <a:off x="7958092" y="2960250"/>
              <a:ext cx="11869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แจ้งผลการพิจารณา</a:t>
              </a:r>
            </a:p>
          </p:txBody>
        </p:sp>
      </p:grpSp>
      <p:sp>
        <p:nvSpPr>
          <p:cNvPr id="133" name="กล่องข้อความ 12">
            <a:extLst>
              <a:ext uri="{FF2B5EF4-FFF2-40B4-BE49-F238E27FC236}">
                <a16:creationId xmlns:a16="http://schemas.microsoft.com/office/drawing/2014/main" xmlns="" id="{106ADBD7-0E66-44D7-B2B0-B66239059CED}"/>
              </a:ext>
            </a:extLst>
          </p:cNvPr>
          <p:cNvSpPr txBox="1"/>
          <p:nvPr/>
        </p:nvSpPr>
        <p:spPr>
          <a:xfrm>
            <a:off x="25584" y="12340"/>
            <a:ext cx="11210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แผนผังกระบวนการยื่นข้อเสนอโครงการ และการพิจารณาข้อเสนอโครงการเพื่อขอรับเงินสนับสนุนจากกองทุน</a:t>
            </a:r>
          </a:p>
        </p:txBody>
      </p:sp>
      <p:sp>
        <p:nvSpPr>
          <p:cNvPr id="124" name="กล่องข้อความ 123">
            <a:extLst>
              <a:ext uri="{FF2B5EF4-FFF2-40B4-BE49-F238E27FC236}">
                <a16:creationId xmlns:a16="http://schemas.microsoft.com/office/drawing/2014/main" xmlns="" id="{ECAC3B14-0002-4C99-928E-132F251441CF}"/>
              </a:ext>
            </a:extLst>
          </p:cNvPr>
          <p:cNvSpPr txBox="1"/>
          <p:nvPr/>
        </p:nvSpPr>
        <p:spPr>
          <a:xfrm>
            <a:off x="8164787" y="4849883"/>
            <a:ext cx="1024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คณะอนุกรรมการ</a:t>
            </a:r>
            <a:endParaRPr lang="en-US" sz="1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7" name="ตัวแทนท้ายกระดาษ 9">
            <a:extLst>
              <a:ext uri="{FF2B5EF4-FFF2-40B4-BE49-F238E27FC236}">
                <a16:creationId xmlns:a16="http://schemas.microsoft.com/office/drawing/2014/main" xmlns="" id="{73535760-904B-4109-A6ED-21E18D19F54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55851" y="6365273"/>
            <a:ext cx="4114799" cy="365200"/>
          </a:xfrm>
        </p:spPr>
        <p:txBody>
          <a:bodyPr/>
          <a:lstStyle/>
          <a:p>
            <a:fld id="{E8AC3698-7669-43C1-8DF4-7B22B9424E25}" type="slidenum">
              <a:rPr lang="th-TH"/>
              <a:t>9</a:t>
            </a:fld>
            <a:endParaRPr lang="th-TH" dirty="0"/>
          </a:p>
        </p:txBody>
      </p:sp>
      <p:sp>
        <p:nvSpPr>
          <p:cNvPr id="128" name="กล่องข้อความ 12">
            <a:extLst>
              <a:ext uri="{FF2B5EF4-FFF2-40B4-BE49-F238E27FC236}">
                <a16:creationId xmlns:a16="http://schemas.microsoft.com/office/drawing/2014/main" xmlns="" id="{106ADBD7-0E66-44D7-B2B0-B66239059CED}"/>
              </a:ext>
            </a:extLst>
          </p:cNvPr>
          <p:cNvSpPr txBox="1"/>
          <p:nvPr/>
        </p:nvSpPr>
        <p:spPr>
          <a:xfrm>
            <a:off x="463488" y="442831"/>
            <a:ext cx="6047398" cy="144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ประกาศสำนักงานบริหารกองทุนเพื่อส่งเสริมการอนุรักษ์พลังงาน</a:t>
            </a:r>
          </a:p>
          <a:p>
            <a:pPr algn="ctr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เรื่อง เปิดรับข้อเสนอโครงการเพื่อรับคำขอรับการสนับสนุนเงินกองทุนเพื่อส่งเสริมการอนุรักษ์พลังงาน ประจำปีงบประมาณ พ.ศ. 2566 </a:t>
            </a:r>
          </a:p>
          <a:p>
            <a:pPr algn="ctr"/>
            <a:r>
              <a:rPr lang="th-TH" sz="2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8 มิถุนายน 2565</a:t>
            </a:r>
          </a:p>
        </p:txBody>
      </p:sp>
    </p:spTree>
    <p:extLst>
      <p:ext uri="{BB962C8B-B14F-4D97-AF65-F5344CB8AC3E}">
        <p14:creationId xmlns:p14="http://schemas.microsoft.com/office/powerpoint/2010/main" val="8164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กลุ่ม 48">
            <a:extLst>
              <a:ext uri="{FF2B5EF4-FFF2-40B4-BE49-F238E27FC236}">
                <a16:creationId xmlns:a16="http://schemas.microsoft.com/office/drawing/2014/main" xmlns="" id="{A54D8DC1-5A26-4351-9D7D-F3A3E9A369B8}"/>
              </a:ext>
            </a:extLst>
          </p:cNvPr>
          <p:cNvGrpSpPr/>
          <p:nvPr/>
        </p:nvGrpSpPr>
        <p:grpSpPr>
          <a:xfrm>
            <a:off x="-27298" y="119589"/>
            <a:ext cx="12219298" cy="1043385"/>
            <a:chOff x="-27298" y="164559"/>
            <a:chExt cx="12219298" cy="1046827"/>
          </a:xfrm>
        </p:grpSpPr>
        <p:sp>
          <p:nvSpPr>
            <p:cNvPr id="46" name="สี่เหลี่ยมผืนผ้า 45">
              <a:extLst>
                <a:ext uri="{FF2B5EF4-FFF2-40B4-BE49-F238E27FC236}">
                  <a16:creationId xmlns:a16="http://schemas.microsoft.com/office/drawing/2014/main" xmlns="" id="{61D72559-2B0E-478D-88E0-F7B2247B270E}"/>
                </a:ext>
              </a:extLst>
            </p:cNvPr>
            <p:cNvSpPr/>
            <p:nvPr/>
          </p:nvSpPr>
          <p:spPr>
            <a:xfrm>
              <a:off x="-11128" y="164559"/>
              <a:ext cx="12203128" cy="101660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grpSp>
          <p:nvGrpSpPr>
            <p:cNvPr id="48" name="กลุ่ม 47">
              <a:extLst>
                <a:ext uri="{FF2B5EF4-FFF2-40B4-BE49-F238E27FC236}">
                  <a16:creationId xmlns:a16="http://schemas.microsoft.com/office/drawing/2014/main" xmlns="" id="{98BFA5C4-1F78-4E79-BD61-1D252AC37A21}"/>
                </a:ext>
              </a:extLst>
            </p:cNvPr>
            <p:cNvGrpSpPr/>
            <p:nvPr/>
          </p:nvGrpSpPr>
          <p:grpSpPr>
            <a:xfrm>
              <a:off x="-27298" y="371509"/>
              <a:ext cx="12208169" cy="839877"/>
              <a:chOff x="-27298" y="371509"/>
              <a:chExt cx="12208169" cy="839877"/>
            </a:xfrm>
          </p:grpSpPr>
          <p:sp>
            <p:nvSpPr>
              <p:cNvPr id="3" name="กล่องข้อความ 2">
                <a:extLst>
                  <a:ext uri="{FF2B5EF4-FFF2-40B4-BE49-F238E27FC236}">
                    <a16:creationId xmlns:a16="http://schemas.microsoft.com/office/drawing/2014/main" xmlns="" id="{3F2D617E-8921-43AF-AD42-AE55F9F293C4}"/>
                  </a:ext>
                </a:extLst>
              </p:cNvPr>
              <p:cNvSpPr txBox="1"/>
              <p:nvPr/>
            </p:nvSpPr>
            <p:spPr>
              <a:xfrm>
                <a:off x="-27298" y="371509"/>
                <a:ext cx="11535769" cy="648463"/>
              </a:xfrm>
              <a:prstGeom prst="rect">
                <a:avLst/>
              </a:prstGeom>
              <a:noFill/>
              <a:ln w="12700">
                <a:noFill/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3600" b="1" dirty="0">
                    <a:latin typeface="TH SarabunPSK" panose="020B0500040200020003" pitchFamily="34" charset="-34"/>
                    <a:cs typeface="TH SarabunPSK" panose="020B0500040200020003" pitchFamily="34" charset="-34"/>
                  </a:rPr>
                  <a:t>แผนการดำเนินงานการจัดสรรเงินกองทุนเพื่อส่งเสริมการอนุรักษ์พลังงาน จังหวัดพังงา</a:t>
                </a:r>
              </a:p>
            </p:txBody>
          </p:sp>
          <p:sp>
            <p:nvSpPr>
              <p:cNvPr id="47" name="สี่เหลี่ยมผืนผ้า 46">
                <a:extLst>
                  <a:ext uri="{FF2B5EF4-FFF2-40B4-BE49-F238E27FC236}">
                    <a16:creationId xmlns:a16="http://schemas.microsoft.com/office/drawing/2014/main" xmlns="" id="{3720D1F8-ADA2-448A-8A80-255D4B0FA1A1}"/>
                  </a:ext>
                </a:extLst>
              </p:cNvPr>
              <p:cNvSpPr/>
              <p:nvPr/>
            </p:nvSpPr>
            <p:spPr>
              <a:xfrm>
                <a:off x="-11128" y="1118666"/>
                <a:ext cx="12191999" cy="92720"/>
              </a:xfrm>
              <a:prstGeom prst="rect">
                <a:avLst/>
              </a:prstGeom>
              <a:solidFill>
                <a:srgbClr val="72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</p:grpSp>
      </p:grp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xmlns="" id="{4E6ED54C-0A85-4E95-BAE9-9EBE5DB8D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986" y="1283296"/>
            <a:ext cx="5665514" cy="759739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1.หน่วยงานราชการ รัฐวิสาหกิจ  สถาบันการศึกษา หรือองค์กรเอกชนที่มีฐานะเป็นนิติบุคคลทางกฎหมาย ลงทะเบียนเป็นผู้ดูแลระบบ (</a:t>
            </a:r>
            <a:r>
              <a:rPr lang="en-US" altLang="en-US" sz="2000" b="1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Admin) </a:t>
            </a:r>
            <a:r>
              <a:rPr lang="th-TH" altLang="en-US" sz="2000" b="1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ของหน่วยงาน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5" name="วงเล็บปีกกาซ้าย 2">
            <a:extLst>
              <a:ext uri="{FF2B5EF4-FFF2-40B4-BE49-F238E27FC236}">
                <a16:creationId xmlns:a16="http://schemas.microsoft.com/office/drawing/2014/main" xmlns="" id="{026FC22B-2234-44E4-84A2-98771EA89088}"/>
              </a:ext>
            </a:extLst>
          </p:cNvPr>
          <p:cNvSpPr/>
          <p:nvPr/>
        </p:nvSpPr>
        <p:spPr>
          <a:xfrm>
            <a:off x="7580789" y="1415820"/>
            <a:ext cx="249555" cy="396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5939754D-2BF0-4CF3-B5C0-CAC40CD38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060" y="1476879"/>
            <a:ext cx="327842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วันที่ 8 มิ.ย. - 10 ก.ค. 65 เวลา 16.30 น.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8">
            <a:extLst>
              <a:ext uri="{FF2B5EF4-FFF2-40B4-BE49-F238E27FC236}">
                <a16:creationId xmlns:a16="http://schemas.microsoft.com/office/drawing/2014/main" xmlns="" id="{DF8FA954-9971-429F-80EE-B06DAEEFA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986" y="2258802"/>
            <a:ext cx="5665513" cy="381000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2.ประชาสัมพันธ์/ชี้แจงแนวทางการขอรับการสนับสนุนเงินกองทุนฯ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8" name="วงเล็บปีกกาซ้าย 9">
            <a:extLst>
              <a:ext uri="{FF2B5EF4-FFF2-40B4-BE49-F238E27FC236}">
                <a16:creationId xmlns:a16="http://schemas.microsoft.com/office/drawing/2014/main" xmlns="" id="{FC4F0E48-A90E-4FDD-B2AA-598446C15AB6}"/>
              </a:ext>
            </a:extLst>
          </p:cNvPr>
          <p:cNvSpPr/>
          <p:nvPr/>
        </p:nvSpPr>
        <p:spPr>
          <a:xfrm>
            <a:off x="7534931" y="2233150"/>
            <a:ext cx="249555" cy="396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xmlns="" id="{45311C58-ADF1-4E78-8290-3BEDC274A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522" y="2340102"/>
            <a:ext cx="17335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วันที่ 23 มิ.ย. 65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11">
            <a:extLst>
              <a:ext uri="{FF2B5EF4-FFF2-40B4-BE49-F238E27FC236}">
                <a16:creationId xmlns:a16="http://schemas.microsoft.com/office/drawing/2014/main" xmlns="" id="{0A478150-7C2C-49D4-9965-C26A2C195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986" y="2946191"/>
            <a:ext cx="5658741" cy="591511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3. ยื่นเอกสารรับข้อเสนอโครงการประจำปี </a:t>
            </a:r>
            <a:r>
              <a:rPr lang="en-US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2566</a:t>
            </a:r>
            <a:endParaRPr lang="th-TH" altLang="en-US" sz="2000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โดยผู้เสนอโครงการยื่นเอกสาร ณ สำนักงานพลังงานจังหวัดพังงา</a:t>
            </a:r>
            <a:endParaRPr kumimoji="0" lang="en-US" altLang="en-US" sz="2000" b="0" i="0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วงเล็บปีกกาซ้าย 12">
            <a:extLst>
              <a:ext uri="{FF2B5EF4-FFF2-40B4-BE49-F238E27FC236}">
                <a16:creationId xmlns:a16="http://schemas.microsoft.com/office/drawing/2014/main" xmlns="" id="{C7BD7BDF-8CB0-49AD-95BD-B18906ED10D3}"/>
              </a:ext>
            </a:extLst>
          </p:cNvPr>
          <p:cNvSpPr/>
          <p:nvPr/>
        </p:nvSpPr>
        <p:spPr>
          <a:xfrm>
            <a:off x="7534931" y="3075330"/>
            <a:ext cx="249555" cy="396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xmlns="" id="{640D5892-5ADA-48BB-AE87-DD699D9FE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522" y="3144545"/>
            <a:ext cx="3311966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วันที่ 1 ก.ค.– 10 ส.ค. 65 เวลา 16.30 น.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15">
            <a:extLst>
              <a:ext uri="{FF2B5EF4-FFF2-40B4-BE49-F238E27FC236}">
                <a16:creationId xmlns:a16="http://schemas.microsoft.com/office/drawing/2014/main" xmlns="" id="{DD18478D-1784-4EC9-ADB5-2659EA8B2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986" y="3838385"/>
            <a:ext cx="5644247" cy="381000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 ประชุมคณะทำงานบูรณาการฯ พิจารณากลั่นกรอง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4" name="วงเล็บปีกกาซ้าย 16">
            <a:extLst>
              <a:ext uri="{FF2B5EF4-FFF2-40B4-BE49-F238E27FC236}">
                <a16:creationId xmlns:a16="http://schemas.microsoft.com/office/drawing/2014/main" xmlns="" id="{865257F5-6856-4ED7-90AB-D86F63A4AAC1}"/>
              </a:ext>
            </a:extLst>
          </p:cNvPr>
          <p:cNvSpPr/>
          <p:nvPr/>
        </p:nvSpPr>
        <p:spPr>
          <a:xfrm>
            <a:off x="7534931" y="3768526"/>
            <a:ext cx="249555" cy="396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18">
            <a:extLst>
              <a:ext uri="{FF2B5EF4-FFF2-40B4-BE49-F238E27FC236}">
                <a16:creationId xmlns:a16="http://schemas.microsoft.com/office/drawing/2014/main" xmlns="" id="{E576802E-3237-4016-92CA-D91B0601E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986" y="4558559"/>
            <a:ext cx="5644248" cy="381000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5.ประชุม </a:t>
            </a:r>
            <a:r>
              <a:rPr kumimoji="0" lang="th-TH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ก.บ.จ</a:t>
            </a:r>
            <a:r>
              <a:rPr kumimoji="0" lang="th-TH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 เพื่อพิจารณาเห็นชอบ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0" name="วงเล็บปีกกาซ้าย 19">
            <a:extLst>
              <a:ext uri="{FF2B5EF4-FFF2-40B4-BE49-F238E27FC236}">
                <a16:creationId xmlns:a16="http://schemas.microsoft.com/office/drawing/2014/main" xmlns="" id="{F16DA33A-6A70-4FF4-B108-6A665C1CD7A5}"/>
              </a:ext>
            </a:extLst>
          </p:cNvPr>
          <p:cNvSpPr/>
          <p:nvPr/>
        </p:nvSpPr>
        <p:spPr>
          <a:xfrm>
            <a:off x="7582309" y="4500453"/>
            <a:ext cx="249555" cy="396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1" name="ลูกศรลง 23">
            <a:extLst>
              <a:ext uri="{FF2B5EF4-FFF2-40B4-BE49-F238E27FC236}">
                <a16:creationId xmlns:a16="http://schemas.microsoft.com/office/drawing/2014/main" xmlns="" id="{CD382AA9-792F-4151-883A-105C5E7172BD}"/>
              </a:ext>
            </a:extLst>
          </p:cNvPr>
          <p:cNvSpPr/>
          <p:nvPr/>
        </p:nvSpPr>
        <p:spPr>
          <a:xfrm>
            <a:off x="4830167" y="2043036"/>
            <a:ext cx="159385" cy="1809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 21">
            <a:extLst>
              <a:ext uri="{FF2B5EF4-FFF2-40B4-BE49-F238E27FC236}">
                <a16:creationId xmlns:a16="http://schemas.microsoft.com/office/drawing/2014/main" xmlns="" id="{6954A230-5F93-4F05-A59C-4C5B191F3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986" y="5309377"/>
            <a:ext cx="5644247" cy="381000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6.จังหวัด/สนง.พลังงานจังหวัดพังงา แจ้ง ส.กทอ. และผู้เสนอโครงการ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27">
            <a:extLst>
              <a:ext uri="{FF2B5EF4-FFF2-40B4-BE49-F238E27FC236}">
                <a16:creationId xmlns:a16="http://schemas.microsoft.com/office/drawing/2014/main" xmlns="" id="{8374BB96-3C2C-4231-8973-C3F2B904E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986" y="5991059"/>
            <a:ext cx="5644247" cy="541802"/>
          </a:xfrm>
          <a:prstGeom prst="rect">
            <a:avLst/>
          </a:prstGeom>
          <a:solidFill>
            <a:srgbClr val="99CCFF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7.ผู้เสนอโครงการที่ผ่านการพิจารณาจาก </a:t>
            </a:r>
            <a:r>
              <a:rPr kumimoji="0" lang="th-TH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ก.บ.จ</a:t>
            </a:r>
            <a:r>
              <a:rPr kumimoji="0" lang="th-TH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ยื่นโครงการผ่านระบบออนไลน์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2" name="วงเล็บปีกกาซ้าย 30">
            <a:extLst>
              <a:ext uri="{FF2B5EF4-FFF2-40B4-BE49-F238E27FC236}">
                <a16:creationId xmlns:a16="http://schemas.microsoft.com/office/drawing/2014/main" xmlns="" id="{B33D0C33-5F8E-493F-A04C-9366BAAC16F6}"/>
              </a:ext>
            </a:extLst>
          </p:cNvPr>
          <p:cNvSpPr/>
          <p:nvPr/>
        </p:nvSpPr>
        <p:spPr>
          <a:xfrm>
            <a:off x="7563187" y="5230177"/>
            <a:ext cx="249555" cy="396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3" name="ลูกศรลง 35">
            <a:extLst>
              <a:ext uri="{FF2B5EF4-FFF2-40B4-BE49-F238E27FC236}">
                <a16:creationId xmlns:a16="http://schemas.microsoft.com/office/drawing/2014/main" xmlns="" id="{85D2F03F-55F3-4A40-84F8-55188432D6E6}"/>
              </a:ext>
            </a:extLst>
          </p:cNvPr>
          <p:cNvSpPr/>
          <p:nvPr/>
        </p:nvSpPr>
        <p:spPr>
          <a:xfrm>
            <a:off x="4865914" y="4305127"/>
            <a:ext cx="159385" cy="1809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4" name="ลูกศรลง 36">
            <a:extLst>
              <a:ext uri="{FF2B5EF4-FFF2-40B4-BE49-F238E27FC236}">
                <a16:creationId xmlns:a16="http://schemas.microsoft.com/office/drawing/2014/main" xmlns="" id="{12AEA8CA-717D-4FF5-90A2-9AAFF47FDB05}"/>
              </a:ext>
            </a:extLst>
          </p:cNvPr>
          <p:cNvSpPr/>
          <p:nvPr/>
        </p:nvSpPr>
        <p:spPr>
          <a:xfrm>
            <a:off x="4855569" y="5049202"/>
            <a:ext cx="159385" cy="1809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5" name="ลูกศรลง 37">
            <a:extLst>
              <a:ext uri="{FF2B5EF4-FFF2-40B4-BE49-F238E27FC236}">
                <a16:creationId xmlns:a16="http://schemas.microsoft.com/office/drawing/2014/main" xmlns="" id="{13D31D23-3692-4D54-A282-7492F1023BB5}"/>
              </a:ext>
            </a:extLst>
          </p:cNvPr>
          <p:cNvSpPr/>
          <p:nvPr/>
        </p:nvSpPr>
        <p:spPr>
          <a:xfrm>
            <a:off x="4846051" y="5769577"/>
            <a:ext cx="159385" cy="1809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6" name="วงเล็บปีกกาซ้าย 31">
            <a:extLst>
              <a:ext uri="{FF2B5EF4-FFF2-40B4-BE49-F238E27FC236}">
                <a16:creationId xmlns:a16="http://schemas.microsoft.com/office/drawing/2014/main" xmlns="" id="{82F8F9F2-E6C8-4970-823F-1E51B5D8725C}"/>
              </a:ext>
            </a:extLst>
          </p:cNvPr>
          <p:cNvSpPr/>
          <p:nvPr/>
        </p:nvSpPr>
        <p:spPr>
          <a:xfrm>
            <a:off x="7555210" y="5991059"/>
            <a:ext cx="249555" cy="3962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Text Box 32">
            <a:extLst>
              <a:ext uri="{FF2B5EF4-FFF2-40B4-BE49-F238E27FC236}">
                <a16:creationId xmlns:a16="http://schemas.microsoft.com/office/drawing/2014/main" xmlns="" id="{36A3864A-A55F-4C50-8E51-111F12A35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641" y="5293852"/>
            <a:ext cx="1783431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วันที่ 24 - 31 ส.ค.65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Text Box 33">
            <a:extLst>
              <a:ext uri="{FF2B5EF4-FFF2-40B4-BE49-F238E27FC236}">
                <a16:creationId xmlns:a16="http://schemas.microsoft.com/office/drawing/2014/main" xmlns="" id="{3A472CAB-513E-4632-AD48-884D1B762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641" y="5991059"/>
            <a:ext cx="272622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วันที่ 1 - 30 ก.ย.65  เวลา 16.30 น.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7" name="ลูกศรลง 7">
            <a:extLst>
              <a:ext uri="{FF2B5EF4-FFF2-40B4-BE49-F238E27FC236}">
                <a16:creationId xmlns:a16="http://schemas.microsoft.com/office/drawing/2014/main" xmlns="" id="{56217407-230A-431A-ADA2-7A60363C3AA0}"/>
              </a:ext>
            </a:extLst>
          </p:cNvPr>
          <p:cNvSpPr/>
          <p:nvPr/>
        </p:nvSpPr>
        <p:spPr>
          <a:xfrm>
            <a:off x="4851422" y="2716139"/>
            <a:ext cx="159385" cy="1809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8" name="ลูกศรลง 13">
            <a:extLst>
              <a:ext uri="{FF2B5EF4-FFF2-40B4-BE49-F238E27FC236}">
                <a16:creationId xmlns:a16="http://schemas.microsoft.com/office/drawing/2014/main" xmlns="" id="{FE3D51BF-B640-4A74-91E6-EA95E725EAE7}"/>
              </a:ext>
            </a:extLst>
          </p:cNvPr>
          <p:cNvSpPr/>
          <p:nvPr/>
        </p:nvSpPr>
        <p:spPr>
          <a:xfrm>
            <a:off x="4872971" y="3587551"/>
            <a:ext cx="159385" cy="18097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Rectangle 26">
            <a:extLst>
              <a:ext uri="{FF2B5EF4-FFF2-40B4-BE49-F238E27FC236}">
                <a16:creationId xmlns:a16="http://schemas.microsoft.com/office/drawing/2014/main" xmlns="" id="{226CC1AE-00CF-4CB1-90C3-B289FF400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xmlns="" id="{DCD2F1A0-DAC3-400C-B536-D449887AB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419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9" name="Text Box 32">
            <a:extLst>
              <a:ext uri="{FF2B5EF4-FFF2-40B4-BE49-F238E27FC236}">
                <a16:creationId xmlns:a16="http://schemas.microsoft.com/office/drawing/2014/main" xmlns="" id="{168D0AC5-DCC9-4B9A-AC66-B580F0889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641" y="3832656"/>
            <a:ext cx="217981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วันที่ 16 ส.ค. 65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0" name="Text Box 32">
            <a:extLst>
              <a:ext uri="{FF2B5EF4-FFF2-40B4-BE49-F238E27FC236}">
                <a16:creationId xmlns:a16="http://schemas.microsoft.com/office/drawing/2014/main" xmlns="" id="{A0B2017F-BEF6-40BD-9BC7-5D842B7D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641" y="4558864"/>
            <a:ext cx="17335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วันที่ 23 ส.ค 65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497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xmlns="" id="{ADE1D12F-4DE6-46DB-B871-9040FCFC0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009" y="125084"/>
            <a:ext cx="1075230" cy="103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xmlns="" id="{FF993F3D-204D-4CE2-B52E-65E6F82D8AC8}"/>
              </a:ext>
            </a:extLst>
          </p:cNvPr>
          <p:cNvGrpSpPr/>
          <p:nvPr/>
        </p:nvGrpSpPr>
        <p:grpSpPr>
          <a:xfrm>
            <a:off x="448992" y="-2"/>
            <a:ext cx="3602503" cy="6858001"/>
            <a:chOff x="459792" y="-1"/>
            <a:chExt cx="3141537" cy="5430130"/>
          </a:xfrm>
        </p:grpSpPr>
        <p:sp>
          <p:nvSpPr>
            <p:cNvPr id="4" name="สี่เหลี่ยมผืนผ้า 3">
              <a:extLst>
                <a:ext uri="{FF2B5EF4-FFF2-40B4-BE49-F238E27FC236}">
                  <a16:creationId xmlns:a16="http://schemas.microsoft.com/office/drawing/2014/main" xmlns="" id="{190AEC41-91E7-474E-9DD8-A6A8D2533285}"/>
                </a:ext>
              </a:extLst>
            </p:cNvPr>
            <p:cNvSpPr/>
            <p:nvPr/>
          </p:nvSpPr>
          <p:spPr>
            <a:xfrm>
              <a:off x="533400" y="0"/>
              <a:ext cx="3067929" cy="5430129"/>
            </a:xfrm>
            <a:prstGeom prst="rect">
              <a:avLst/>
            </a:prstGeom>
            <a:solidFill>
              <a:srgbClr val="C4C1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สี่เหลี่ยมผืนผ้า 19">
              <a:extLst>
                <a:ext uri="{FF2B5EF4-FFF2-40B4-BE49-F238E27FC236}">
                  <a16:creationId xmlns:a16="http://schemas.microsoft.com/office/drawing/2014/main" xmlns="" id="{15686C45-C013-4FF8-8B67-EC23B05CA625}"/>
                </a:ext>
              </a:extLst>
            </p:cNvPr>
            <p:cNvSpPr/>
            <p:nvPr/>
          </p:nvSpPr>
          <p:spPr>
            <a:xfrm>
              <a:off x="459792" y="-1"/>
              <a:ext cx="450166" cy="5430129"/>
            </a:xfrm>
            <a:prstGeom prst="rect">
              <a:avLst/>
            </a:prstGeom>
            <a:solidFill>
              <a:srgbClr val="A4A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xmlns="" id="{91FAD28B-D167-4AF8-821D-DC4CFCB3024B}"/>
              </a:ext>
            </a:extLst>
          </p:cNvPr>
          <p:cNvSpPr txBox="1"/>
          <p:nvPr/>
        </p:nvSpPr>
        <p:spPr>
          <a:xfrm>
            <a:off x="11658599" y="6332806"/>
            <a:ext cx="277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xmlns="" id="{E91A0AEE-07E8-44F3-9BCB-C4D79B66D8DF}"/>
              </a:ext>
            </a:extLst>
          </p:cNvPr>
          <p:cNvSpPr txBox="1"/>
          <p:nvPr/>
        </p:nvSpPr>
        <p:spPr>
          <a:xfrm>
            <a:off x="1234716" y="387427"/>
            <a:ext cx="9722567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altLang="zh-CN" sz="5400" b="1" dirty="0"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สามารถดูรายละเอียดเพิ่มเติม</a:t>
            </a:r>
            <a:endParaRPr kumimoji="0" lang="th-TH" altLang="zh-CN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altLang="zh-CN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C50D1EB0-02BD-0A7B-7D41-F6F0555DF895}"/>
              </a:ext>
            </a:extLst>
          </p:cNvPr>
          <p:cNvSpPr txBox="1"/>
          <p:nvPr/>
        </p:nvSpPr>
        <p:spPr>
          <a:xfrm>
            <a:off x="1779085" y="5404185"/>
            <a:ext cx="9722567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ประสานงาน 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: </a:t>
            </a:r>
            <a:r>
              <a:rPr kumimoji="0" lang="th-TH" altLang="zh-C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นายสุวิทย์ สุขเพิ่ม นักวิชาการพลังงานชำนาญการ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altLang="zh-CN" sz="4000" b="1" dirty="0"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โทร. 076 420727 ต่อ 103</a:t>
            </a:r>
            <a:endParaRPr kumimoji="0" lang="th-TH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68958AA4-4369-D94F-C510-B6EB40BE6073}"/>
              </a:ext>
            </a:extLst>
          </p:cNvPr>
          <p:cNvSpPr txBox="1"/>
          <p:nvPr/>
        </p:nvSpPr>
        <p:spPr>
          <a:xfrm>
            <a:off x="965212" y="1453815"/>
            <a:ext cx="9722567" cy="62478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ยื่นสมัครผู้ดูแล</a:t>
            </a:r>
            <a:r>
              <a:rPr lang="th-TH" altLang="zh-CN" sz="4000" b="1" dirty="0">
                <a:solidFill>
                  <a:srgbClr val="7030A0"/>
                </a:solidFill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ระบบ และ โครงการ ได้ที่ </a:t>
            </a:r>
            <a:r>
              <a:rPr lang="en-US" altLang="zh-CN" sz="4000" b="1" dirty="0">
                <a:solidFill>
                  <a:srgbClr val="7030A0"/>
                </a:solidFill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  <a:hlinkClick r:id="rId3"/>
              </a:rPr>
              <a:t>https://project.enconfund.go.th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altLang="zh-CN" sz="4000" b="1" dirty="0">
                <a:solidFill>
                  <a:srgbClr val="7030A0"/>
                </a:solidFill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ติดตามข้อมูลข่าวสาร ได้ที่ </a:t>
            </a:r>
            <a:r>
              <a:rPr lang="en-US" altLang="zh-CN" sz="4000" b="1" dirty="0">
                <a:solidFill>
                  <a:srgbClr val="7030A0"/>
                </a:solidFill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b="1" dirty="0">
                <a:solidFill>
                  <a:srgbClr val="7030A0"/>
                </a:solidFill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  <a:hlinkClick r:id="rId4"/>
              </a:rPr>
              <a:t>www.enconfund.go.th</a:t>
            </a:r>
            <a:endParaRPr lang="en-US" altLang="zh-CN" sz="4000" b="1" dirty="0">
              <a:solidFill>
                <a:srgbClr val="7030A0"/>
              </a:solidFill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b="1" dirty="0">
                <a:solidFill>
                  <a:srgbClr val="7030A0"/>
                </a:solidFill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  <a:hlinkClick r:id="rId5"/>
              </a:rPr>
              <a:t>https://</a:t>
            </a:r>
            <a:r>
              <a:rPr lang="en-US" altLang="zh-CN" sz="4000" b="1" dirty="0" smtClean="0">
                <a:solidFill>
                  <a:srgbClr val="7030A0"/>
                </a:solidFill>
                <a:latin typeface="IrisUPC" panose="020B0604020202020204" pitchFamily="34" charset="-34"/>
                <a:ea typeface="Apple SD Gothic Neo Heavy" charset="-127"/>
                <a:cs typeface="IrisUPC" panose="020B0604020202020204" pitchFamily="34" charset="-34"/>
                <a:sym typeface="微软雅黑" pitchFamily="34" charset="-122"/>
                <a:hlinkClick r:id="rId5"/>
              </a:rPr>
              <a:t>phangnga.energy.go.th/news</a:t>
            </a:r>
            <a:endParaRPr lang="en-US" altLang="zh-CN" sz="4000" b="1" dirty="0" smtClean="0">
              <a:solidFill>
                <a:srgbClr val="7030A0"/>
              </a:solidFill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4000" b="1" dirty="0">
              <a:solidFill>
                <a:srgbClr val="7030A0"/>
              </a:solidFill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4000" b="1" dirty="0">
              <a:solidFill>
                <a:srgbClr val="7030A0"/>
              </a:solidFill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IrisUPC" panose="020B0604020202020204" pitchFamily="34" charset="-34"/>
              <a:ea typeface="Apple SD Gothic Neo Heavy" charset="-127"/>
              <a:cs typeface="IrisUPC" panose="020B0604020202020204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984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5">
            <a:extLst>
              <a:ext uri="{FF2B5EF4-FFF2-40B4-BE49-F238E27FC236}">
                <a16:creationId xmlns:a16="http://schemas.microsoft.com/office/drawing/2014/main" xmlns="" id="{8963F2B6-61D7-4CE6-9296-733057C49FDD}"/>
              </a:ext>
            </a:extLst>
          </p:cNvPr>
          <p:cNvSpPr txBox="1"/>
          <p:nvPr/>
        </p:nvSpPr>
        <p:spPr>
          <a:xfrm>
            <a:off x="1145095" y="4524870"/>
            <a:ext cx="3658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­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เปิดรับยื่นข้อเสนอโครงการปี</a:t>
            </a:r>
            <a:r>
              <a:rPr kumimoji="0" lang="th-TH" sz="28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2566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0" name="กล่องข้อความ 55">
            <a:extLst>
              <a:ext uri="{FF2B5EF4-FFF2-40B4-BE49-F238E27FC236}">
                <a16:creationId xmlns:a16="http://schemas.microsoft.com/office/drawing/2014/main" xmlns="" id="{4CFF4BAD-4BC3-B1AD-F557-8B1128A3E703}"/>
              </a:ext>
            </a:extLst>
          </p:cNvPr>
          <p:cNvSpPr txBox="1"/>
          <p:nvPr/>
        </p:nvSpPr>
        <p:spPr>
          <a:xfrm>
            <a:off x="7535630" y="4434003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ไฟล์นำเสนอ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46" y="1576503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133" y="1520748"/>
            <a:ext cx="28575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084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829</Words>
  <Application>Microsoft Office PowerPoint</Application>
  <PresentationFormat>กำหนดเอง</PresentationFormat>
  <Paragraphs>159</Paragraphs>
  <Slides>12</Slides>
  <Notes>9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3</vt:i4>
      </vt:variant>
      <vt:variant>
        <vt:lpstr>ชื่อเรื่องภาพนิ่ง</vt:lpstr>
      </vt:variant>
      <vt:variant>
        <vt:i4>12</vt:i4>
      </vt:variant>
    </vt:vector>
  </HeadingPairs>
  <TitlesOfParts>
    <vt:vector size="15" baseType="lpstr">
      <vt:lpstr>ธีมของ Office</vt:lpstr>
      <vt:lpstr>ชุดรูปแบบของ Office</vt:lpstr>
      <vt:lpstr>1_ธีมของ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Lenovo</cp:lastModifiedBy>
  <cp:revision>34</cp:revision>
  <cp:lastPrinted>2022-06-16T07:34:58Z</cp:lastPrinted>
  <dcterms:created xsi:type="dcterms:W3CDTF">2022-06-16T04:05:32Z</dcterms:created>
  <dcterms:modified xsi:type="dcterms:W3CDTF">2022-06-21T03:14:18Z</dcterms:modified>
</cp:coreProperties>
</file>