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7" r:id="rId1"/>
    <p:sldMasterId id="2147484179" r:id="rId2"/>
    <p:sldMasterId id="2147484239" r:id="rId3"/>
    <p:sldMasterId id="2147484251" r:id="rId4"/>
    <p:sldMasterId id="2147484263" r:id="rId5"/>
  </p:sldMasterIdLst>
  <p:notesMasterIdLst>
    <p:notesMasterId r:id="rId17"/>
  </p:notesMasterIdLst>
  <p:handoutMasterIdLst>
    <p:handoutMasterId r:id="rId18"/>
  </p:handoutMasterIdLst>
  <p:sldIdLst>
    <p:sldId id="463" r:id="rId6"/>
    <p:sldId id="472" r:id="rId7"/>
    <p:sldId id="473" r:id="rId8"/>
    <p:sldId id="462" r:id="rId9"/>
    <p:sldId id="471" r:id="rId10"/>
    <p:sldId id="458" r:id="rId11"/>
    <p:sldId id="464" r:id="rId12"/>
    <p:sldId id="465" r:id="rId13"/>
    <p:sldId id="470" r:id="rId14"/>
    <p:sldId id="468" r:id="rId15"/>
    <p:sldId id="459" r:id="rId16"/>
  </p:sldIdLst>
  <p:sldSz cx="9144000" cy="6858000" type="screen4x3"/>
  <p:notesSz cx="6797675" cy="9926638"/>
  <p:defaultTextStyle>
    <a:defPPr>
      <a:defRPr lang="th-TH"/>
    </a:defPPr>
    <a:lvl1pPr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1pPr>
    <a:lvl2pPr marL="4572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2pPr>
    <a:lvl3pPr marL="9144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3pPr>
    <a:lvl4pPr marL="13716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4pPr>
    <a:lvl5pPr marL="18288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9" userDrawn="1">
          <p15:clr>
            <a:srgbClr val="A4A3A4"/>
          </p15:clr>
        </p15:guide>
        <p15:guide id="2" pos="2170" userDrawn="1">
          <p15:clr>
            <a:srgbClr val="A4A3A4"/>
          </p15:clr>
        </p15:guide>
        <p15:guide id="3" orient="horz" pos="3340" userDrawn="1">
          <p15:clr>
            <a:srgbClr val="A4A3A4"/>
          </p15:clr>
        </p15:guide>
        <p15:guide id="4" pos="2077" userDrawn="1">
          <p15:clr>
            <a:srgbClr val="A4A3A4"/>
          </p15:clr>
        </p15:guide>
        <p15:guide id="5" orient="horz" pos="2958" userDrawn="1">
          <p15:clr>
            <a:srgbClr val="A4A3A4"/>
          </p15:clr>
        </p15:guide>
        <p15:guide id="6" orient="horz" pos="3128" userDrawn="1">
          <p15:clr>
            <a:srgbClr val="A4A3A4"/>
          </p15:clr>
        </p15:guide>
        <p15:guide id="7" pos="2238" userDrawn="1">
          <p15:clr>
            <a:srgbClr val="A4A3A4"/>
          </p15:clr>
        </p15:guide>
        <p15:guide id="8" pos="2142" userDrawn="1">
          <p15:clr>
            <a:srgbClr val="A4A3A4"/>
          </p15:clr>
        </p15:guide>
        <p15:guide id="9" orient="horz" pos="3158" userDrawn="1">
          <p15:clr>
            <a:srgbClr val="A4A3A4"/>
          </p15:clr>
        </p15:guide>
        <p15:guide id="10" orient="horz" pos="295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FF9999"/>
    <a:srgbClr val="FFCCFF"/>
    <a:srgbClr val="FF9FA8"/>
    <a:srgbClr val="FF7C80"/>
    <a:srgbClr val="FF9966"/>
    <a:srgbClr val="FFCC99"/>
    <a:srgbClr val="FFCC66"/>
    <a:srgbClr val="FE909A"/>
    <a:srgbClr val="CBD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ลักษณะ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8B1032C-EA38-4F05-BA0D-38AFFFC7BED3}" styleName="ลักษณะสีอ่อน 3 - เน้น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ลักษณะสีปานกลาง 1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31" autoAdjust="0"/>
    <p:restoredTop sz="94660"/>
  </p:normalViewPr>
  <p:slideViewPr>
    <p:cSldViewPr>
      <p:cViewPr varScale="1">
        <p:scale>
          <a:sx n="70" d="100"/>
          <a:sy n="70" d="100"/>
        </p:scale>
        <p:origin x="1134" y="4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notesViewPr>
    <p:cSldViewPr>
      <p:cViewPr varScale="1">
        <p:scale>
          <a:sx n="52" d="100"/>
          <a:sy n="52" d="100"/>
        </p:scale>
        <p:origin x="-1956" y="-90"/>
      </p:cViewPr>
      <p:guideLst>
        <p:guide orient="horz" pos="3159"/>
        <p:guide pos="2170"/>
        <p:guide orient="horz" pos="3340"/>
        <p:guide pos="2077"/>
        <p:guide orient="horz" pos="2958"/>
        <p:guide orient="horz" pos="3128"/>
        <p:guide pos="2238"/>
        <p:guide pos="2142"/>
        <p:guide orient="horz" pos="3158"/>
        <p:guide orient="horz" pos="295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8"/>
            <a:ext cx="2946859" cy="4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6" tIns="46164" rIns="92326" bIns="46164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276" y="8"/>
            <a:ext cx="2946858" cy="4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6" tIns="46164" rIns="92326" bIns="46164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8041"/>
            <a:ext cx="2946859" cy="4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6" tIns="46164" rIns="92326" bIns="46164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276" y="9428041"/>
            <a:ext cx="2946858" cy="4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6" tIns="46164" rIns="92326" bIns="46164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D5CCB498-7390-4CD5-AB25-25BDA88BDB8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11097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8"/>
            <a:ext cx="2946859" cy="497038"/>
          </a:xfrm>
          <a:prstGeom prst="rect">
            <a:avLst/>
          </a:prstGeom>
        </p:spPr>
        <p:txBody>
          <a:bodyPr vert="horz" lIns="92326" tIns="46164" rIns="92326" bIns="46164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276" y="8"/>
            <a:ext cx="2946858" cy="497038"/>
          </a:xfrm>
          <a:prstGeom prst="rect">
            <a:avLst/>
          </a:prstGeom>
        </p:spPr>
        <p:txBody>
          <a:bodyPr vert="horz" lIns="92326" tIns="46164" rIns="92326" bIns="46164" rtlCol="0"/>
          <a:lstStyle>
            <a:lvl1pPr algn="r">
              <a:defRPr sz="1200"/>
            </a:lvl1pPr>
          </a:lstStyle>
          <a:p>
            <a:pPr>
              <a:defRPr/>
            </a:pPr>
            <a:fld id="{72143CD2-7C2E-4C07-9071-CCD4999538B2}" type="datetimeFigureOut">
              <a:rPr lang="en-US"/>
              <a:pPr>
                <a:defRPr/>
              </a:pPr>
              <a:t>2/22/2022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26" tIns="46164" rIns="92326" bIns="46164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377" y="4715604"/>
            <a:ext cx="5440958" cy="4467064"/>
          </a:xfrm>
          <a:prstGeom prst="rect">
            <a:avLst/>
          </a:prstGeom>
        </p:spPr>
        <p:txBody>
          <a:bodyPr vert="horz" lIns="92326" tIns="46164" rIns="92326" bIns="4616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041"/>
            <a:ext cx="2946859" cy="497038"/>
          </a:xfrm>
          <a:prstGeom prst="rect">
            <a:avLst/>
          </a:prstGeom>
        </p:spPr>
        <p:txBody>
          <a:bodyPr vert="horz" lIns="92326" tIns="46164" rIns="92326" bIns="4616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276" y="9428041"/>
            <a:ext cx="2946858" cy="497038"/>
          </a:xfrm>
          <a:prstGeom prst="rect">
            <a:avLst/>
          </a:prstGeom>
        </p:spPr>
        <p:txBody>
          <a:bodyPr vert="horz" lIns="92326" tIns="46164" rIns="92326" bIns="46164" rtlCol="0" anchor="b"/>
          <a:lstStyle>
            <a:lvl1pPr algn="r">
              <a:defRPr sz="1200"/>
            </a:lvl1pPr>
          </a:lstStyle>
          <a:p>
            <a:pPr>
              <a:defRPr/>
            </a:pPr>
            <a:fld id="{FD73CE3B-4204-4A91-8A3A-3C56F0EA66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533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791">
              <a:defRPr/>
            </a:pPr>
            <a:fld id="{FD73CE3B-4204-4A91-8A3A-3C56F0EA6651}" type="slidenum">
              <a:rPr lang="en-US">
                <a:solidFill>
                  <a:srgbClr val="1F497D"/>
                </a:solidFill>
              </a:rPr>
              <a:pPr defTabSz="920791">
                <a:defRPr/>
              </a:pPr>
              <a:t>3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966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3CE3B-4204-4A91-8A3A-3C56F0EA665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79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3CE3B-4204-4A91-8A3A-3C56F0EA665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09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altLang="th-TH" smtClean="0"/>
          </a:p>
        </p:txBody>
      </p:sp>
      <p:sp>
        <p:nvSpPr>
          <p:cNvPr id="1126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1453" indent="-285174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0697" indent="-22814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596974" indent="-22814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3252" indent="-22814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09531" indent="-22814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65807" indent="-22814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2089" indent="-22814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78366" indent="-22814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fld id="{3123F866-26B6-44AF-9FFD-EAD55E4E5F9F}" type="slidenum">
              <a:rPr lang="en-US" altLang="th-TH" sz="1200">
                <a:solidFill>
                  <a:prstClr val="black"/>
                </a:solidFill>
                <a:latin typeface="Times New Roman" pitchFamily="18" charset="0"/>
              </a:rPr>
              <a:pPr/>
              <a:t>11</a:t>
            </a:fld>
            <a:endParaRPr lang="th-TH" altLang="th-TH" sz="12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215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54153"/>
            <a:ext cx="7772400" cy="147002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86125"/>
            <a:ext cx="6400800" cy="1295400"/>
          </a:xfrm>
        </p:spPr>
        <p:txBody>
          <a:bodyPr anchor="ctr" anchorCtr="1"/>
          <a:lstStyle>
            <a:lvl1pPr marL="0" indent="0" algn="ctr">
              <a:buFontTx/>
              <a:buNone/>
              <a:defRPr>
                <a:solidFill>
                  <a:schemeClr val="bg1"/>
                </a:solidFill>
                <a:latin typeface="Arial Rounded MT Bold" pitchFamily="34" charset="0"/>
              </a:defRPr>
            </a:lvl1pPr>
          </a:lstStyle>
          <a:p>
            <a:r>
              <a:rPr lang="zh-CN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6A56F-42F6-4EE2-A342-B2CD2DA21D6F}" type="datetime1">
              <a:rPr lang="en-US" smtClean="0">
                <a:solidFill>
                  <a:srgbClr val="000000"/>
                </a:solidFill>
              </a:rPr>
              <a:t>2/22/2022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A57F31-BB7B-4EAB-8F25-98A4CA18C592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12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F33FD-AF92-474A-B129-3311B04FCDF6}" type="datetime1">
              <a:rPr lang="en-US" smtClean="0">
                <a:solidFill>
                  <a:srgbClr val="000000"/>
                </a:solidFill>
              </a:rPr>
              <a:t>2/22/2022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CF1875-563A-468F-B220-7D8EA5097E34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82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6B05B-78D8-4B42-84AF-AA5012549221}" type="datetime1">
              <a:rPr lang="en-US" smtClean="0">
                <a:solidFill>
                  <a:srgbClr val="000000"/>
                </a:solidFill>
              </a:rPr>
              <a:t>2/22/2022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CCF9A-B8C1-47D3-AFD9-D7A608DC20D6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740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26E4E-5868-4E4A-B709-620D24A552F4}" type="datetime1">
              <a:rPr lang="en-US" smtClean="0">
                <a:solidFill>
                  <a:srgbClr val="000000"/>
                </a:solidFill>
              </a:rPr>
              <a:t>2/22/2022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99E882-910E-4C1F-B442-96EF41077612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045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D9BCF-4869-4319-BFF3-8EAF3C99FFC2}" type="datetime1">
              <a:rPr lang="en-US" smtClean="0">
                <a:solidFill>
                  <a:srgbClr val="000000"/>
                </a:solidFill>
              </a:rPr>
              <a:t>2/22/2022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84ACBF-069C-49FC-88DE-586245CA03CA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917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CDFF52-A69D-4725-AE0D-6EA42DD10724}" type="datetime1">
              <a:rPr lang="en-US" smtClean="0">
                <a:solidFill>
                  <a:srgbClr val="000000"/>
                </a:solidFill>
              </a:rPr>
              <a:t>2/22/2022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AA88A5-06DF-4A84-AE53-B7A898F0D79D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506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D9D9D1-8EA2-42C2-BC5B-A8634881729B}" type="datetime1">
              <a:rPr lang="en-US" smtClean="0">
                <a:solidFill>
                  <a:srgbClr val="000000"/>
                </a:solidFill>
              </a:rPr>
              <a:t>2/22/2022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2FF42-515D-49D7-B9FB-6D4DE66C7943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718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DB980-AC38-4412-925E-6F741F450577}" type="datetime1">
              <a:rPr lang="en-US" smtClean="0">
                <a:solidFill>
                  <a:srgbClr val="000000"/>
                </a:solidFill>
              </a:rPr>
              <a:t>2/22/2022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62468C-D59C-4092-8CEE-E2350E48F671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968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D5AAF-5304-4F7C-8FC4-9B820536E63E}" type="datetime1">
              <a:rPr lang="en-US" smtClean="0">
                <a:solidFill>
                  <a:srgbClr val="000000"/>
                </a:solidFill>
              </a:rPr>
              <a:t>2/22/2022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6A37B3-FB89-460C-B929-4EE3278F9BD7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91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16864-E263-4C30-B2CA-6F21D029C836}" type="datetime1">
              <a:rPr lang="en-US" smtClean="0">
                <a:solidFill>
                  <a:srgbClr val="000000"/>
                </a:solidFill>
              </a:rPr>
              <a:t>2/22/2022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614297-9330-4E48-BC56-2B66C9E57B97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59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38954" y="188913"/>
            <a:ext cx="2125663" cy="5937251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188913"/>
            <a:ext cx="6229350" cy="5937251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13395-C632-4CAF-B342-A47A331A7895}" type="datetime1">
              <a:rPr lang="en-US" smtClean="0">
                <a:solidFill>
                  <a:srgbClr val="000000"/>
                </a:solidFill>
              </a:rPr>
              <a:t>2/22/2022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7975EA-CD7C-4F6C-81B9-A4E87385F924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136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AD956-DC5C-4A73-AC71-8A7D0AAD21AF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84AFD-0840-4061-AB26-4AAA9B639428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606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6C7DE-57EF-4BEA-8361-5E564D6F429B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6BE95-1881-4E0B-B2AF-888E7FE396E6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82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F0075-D094-49F4-BC71-0A112C64076B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A68-00A5-42AC-98CE-9B34ADB428E1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754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8FDA0-16AB-4493-A972-590A6E760611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C6888-3F2B-4C82-8946-DC80643091CF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257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9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15EF7-371E-4075-A691-2087DD65FB85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41E7C-2B21-4533-B912-3A298E38C20C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856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F7089-E55C-4B8D-93AC-A3445EA55332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70AE-5B09-4F5C-82CE-5095DA20F6AD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8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875E5-52A7-4EB7-9BCF-194BCF5AB9B4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E1514-983F-408F-ABC0-7DFCF8634602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19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3"/>
            <a:ext cx="2743200" cy="1162051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F7FA6-AC7B-4927-BE98-29A8848B6ACC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92AAA-BEF5-46DC-A897-94544713CDF0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4744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9" y="5359403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7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21D1E-52A6-4B21-A06E-A3DC07B98B3A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2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00259-024C-48A1-89E9-4E38F1E3BE5F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4130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A6DF0-5C2A-4170-98C2-2EFA594D638C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31D8D-6AF0-4831-90C5-F61AB5121EC7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8378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23455-F5D1-4CA6-8BDB-2BEB40169ADD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23349-F2E8-4E0F-9E32-B09193FF85BA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1626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ชื่อเรื่อง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7" name="ชื่อเรื่องรอง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D484B-82DF-4463-87C4-EC60B2038208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AC10E-E4B9-4E90-8AFF-CF2BC6F5083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4372223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ADE49-2B11-4D35-95A6-6B6C0D16B0DC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3EC92-83A4-4CF8-8E70-3DC856435A4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8809161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DC09D-1004-46F1-8284-71CB2B13DAC8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21B0E-6489-4413-A19F-A3752214433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95153516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CC955-71C9-42D7-B0E2-5FA0D9D421AF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BCDA7-65F4-4FC3-A6F8-2827BB3C8F2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4579670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54A46-232B-49A5-A19E-2996EB29958A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CD905-D51B-430A-B780-4F6B89046D3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49536368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0A8B4-AA32-4188-ADE9-F98651D654A3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6DB74-EA92-42D7-AA72-B61583022B3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3950434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8F7AF-37DE-4F91-A9A5-FEB35482BAC6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B6FB5-4E4D-4AB1-AD38-301922F7AF1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19682520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D0CAA-001F-401F-B80A-86BDDB65BFFD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8A78A-92B8-4C35-9F6C-FB0C950BE29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1596907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ดและมนมุมสี่เหลี่ยมหนึ่งมุม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2400" b="0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2400" b="0">
              <a:solidFill>
                <a:prstClr val="white"/>
              </a:solidFill>
            </a:endParaRPr>
          </a:p>
        </p:txBody>
      </p:sp>
      <p:sp>
        <p:nvSpPr>
          <p:cNvPr id="7" name="รูปแบบอิสระ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9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5AD94-2FD0-47DE-B351-55720212FC91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F3F75D-9F17-4318-A987-664AF8B0C29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406512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246E3-BC7D-4FDD-B222-430D77A93DFC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DFB6E-A9B3-4DB6-9E0B-D0604061A6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7755296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E2474-D3F1-498C-AADA-7F4CB409E94E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AC376-56BA-4989-9E6B-4DDAD83A055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7331081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6AEB21-0134-4011-9173-3BD9809AF6B1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367122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l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815008-0983-43F0-AEF0-115834E7DA6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10450330"/>
      </p:ext>
    </p:extLst>
  </p:cSld>
  <p:clrMapOvr>
    <a:masterClrMapping/>
  </p:clrMapOvr>
  <p:transition spd="slow">
    <p:strips dir="l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FA31AB-53E0-409D-8ADA-7D5EFC2B9DD6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113397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l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AFD83E-728B-4D43-8E99-A4223A97E9F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10324379"/>
      </p:ext>
    </p:extLst>
  </p:cSld>
  <p:clrMapOvr>
    <a:masterClrMapping/>
  </p:clrMapOvr>
  <p:transition spd="slow">
    <p:strips dir="l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617496-7B33-4E67-A017-419FB2F4537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16865200"/>
      </p:ext>
    </p:extLst>
  </p:cSld>
  <p:clrMapOvr>
    <a:masterClrMapping/>
  </p:clrMapOvr>
  <p:transition spd="slow">
    <p:strips dir="l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A4DAFF-4766-42AC-A234-425F5A8C96E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43534873"/>
      </p:ext>
    </p:extLst>
  </p:cSld>
  <p:clrMapOvr>
    <a:masterClrMapping/>
  </p:clrMapOvr>
  <p:transition spd="slow">
    <p:strips dir="l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903BCC-1071-44BE-8B95-155186D9229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67404992"/>
      </p:ext>
    </p:extLst>
  </p:cSld>
  <p:clrMapOvr>
    <a:masterClrMapping/>
  </p:clrMapOvr>
  <p:transition spd="slow">
    <p:strips dir="l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156D60-781B-4ECD-9EBD-E5C3DB59A253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43857665"/>
      </p:ext>
    </p:extLst>
  </p:cSld>
  <p:clrMapOvr>
    <a:masterClrMapping/>
  </p:clrMapOvr>
  <p:transition spd="slow">
    <p:strips dir="l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Right Triangle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Freeform 15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8" name="Freeform 16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543467-9EA1-4FC1-8F47-6548D36FB2E0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40207554"/>
      </p:ext>
    </p:extLst>
  </p:cSld>
  <p:clrMapOvr>
    <a:masterClrMapping/>
  </p:clrMapOvr>
  <p:transition spd="slow">
    <p:strips dir="l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85B673-4BEA-434C-8F23-794BAFCD63EE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2570971"/>
      </p:ext>
    </p:extLst>
  </p:cSld>
  <p:clrMapOvr>
    <a:masterClrMapping/>
  </p:clrMapOvr>
  <p:transition spd="slow">
    <p:strips dir="l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90C6A6-84E8-4394-89BA-A5A9BDCD8D1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73671627"/>
      </p:ext>
    </p:extLst>
  </p:cSld>
  <p:clrMapOvr>
    <a:masterClrMapping/>
  </p:clrMapOvr>
  <p:transition spd="slow">
    <p:strips dir="l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6AEB21-0134-4011-9173-3BD9809AF6B1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09513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l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815008-0983-43F0-AEF0-115834E7DA6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8967907"/>
      </p:ext>
    </p:extLst>
  </p:cSld>
  <p:clrMapOvr>
    <a:masterClrMapping/>
  </p:clrMapOvr>
  <p:transition spd="slow">
    <p:strips dir="l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FA31AB-53E0-409D-8ADA-7D5EFC2B9DD6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194721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l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AFD83E-728B-4D43-8E99-A4223A97E9F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95407027"/>
      </p:ext>
    </p:extLst>
  </p:cSld>
  <p:clrMapOvr>
    <a:masterClrMapping/>
  </p:clrMapOvr>
  <p:transition spd="slow">
    <p:strips dir="ld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617496-7B33-4E67-A017-419FB2F4537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22964707"/>
      </p:ext>
    </p:extLst>
  </p:cSld>
  <p:clrMapOvr>
    <a:masterClrMapping/>
  </p:clrMapOvr>
  <p:transition spd="slow">
    <p:strips dir="l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A4DAFF-4766-42AC-A234-425F5A8C96E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80147282"/>
      </p:ext>
    </p:extLst>
  </p:cSld>
  <p:clrMapOvr>
    <a:masterClrMapping/>
  </p:clrMapOvr>
  <p:transition spd="slow">
    <p:strips dir="ld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903BCC-1071-44BE-8B95-155186D9229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75401775"/>
      </p:ext>
    </p:extLst>
  </p:cSld>
  <p:clrMapOvr>
    <a:masterClrMapping/>
  </p:clrMapOvr>
  <p:transition spd="slow">
    <p:strips dir="ld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156D60-781B-4ECD-9EBD-E5C3DB59A253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18280211"/>
      </p:ext>
    </p:extLst>
  </p:cSld>
  <p:clrMapOvr>
    <a:masterClrMapping/>
  </p:clrMapOvr>
  <p:transition spd="slow">
    <p:strips dir="ld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Right Triangle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Freeform 15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8" name="Freeform 16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543467-9EA1-4FC1-8F47-6548D36FB2E0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26858772"/>
      </p:ext>
    </p:extLst>
  </p:cSld>
  <p:clrMapOvr>
    <a:masterClrMapping/>
  </p:clrMapOvr>
  <p:transition spd="slow">
    <p:strips dir="ld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85B673-4BEA-434C-8F23-794BAFCD63EE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97298525"/>
      </p:ext>
    </p:extLst>
  </p:cSld>
  <p:clrMapOvr>
    <a:masterClrMapping/>
  </p:clrMapOvr>
  <p:transition spd="slow">
    <p:strips dir="ld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90C6A6-84E8-4394-89BA-A5A9BDCD8D1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77457741"/>
      </p:ext>
    </p:extLst>
  </p:cSld>
  <p:clrMapOvr>
    <a:masterClrMapping/>
  </p:clrMapOvr>
  <p:transition spd="slow"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24075" y="188913"/>
            <a:ext cx="6840538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  <a:ea typeface="+mn-ea"/>
                <a:cs typeface="+mn-cs"/>
              </a:defRPr>
            </a:lvl1pPr>
          </a:lstStyle>
          <a:p>
            <a:pPr algn="l">
              <a:defRPr/>
            </a:pPr>
            <a:fld id="{26BD506E-5E9A-4B25-ADDF-8C3AD7EB8F6F}" type="datetime1">
              <a:rPr lang="en-US" b="0" smtClean="0">
                <a:solidFill>
                  <a:srgbClr val="000000"/>
                </a:solidFill>
              </a:rPr>
              <a:t>2/22/2022</a:t>
            </a:fld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69DEBB9-BFE2-442E-8EFB-84DF024D75D3}" type="slidenum">
              <a:rPr lang="en-US" altLang="th-TH" b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‹#›</a:t>
            </a:fld>
            <a:endParaRPr lang="en-US" altLang="th-TH" b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412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SimHei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SimHei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SimHei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SimHei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SimHei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SimHei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5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7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2052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1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en-US" smtClean="0"/>
              <a:t>คลิกเพื่อแก้ไขลักษณะชื่อเรื่องต้นแบบ</a:t>
            </a:r>
            <a:endParaRPr lang="en-US" altLang="en-US" smtClean="0"/>
          </a:p>
        </p:txBody>
      </p:sp>
      <p:sp>
        <p:nvSpPr>
          <p:cNvPr id="205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4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en-US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en-US" smtClean="0"/>
              <a:t>ระดับที่สอง</a:t>
            </a:r>
          </a:p>
          <a:p>
            <a:pPr lvl="2"/>
            <a:r>
              <a:rPr lang="th-TH" altLang="en-US" smtClean="0"/>
              <a:t>ระดับที่สาม</a:t>
            </a:r>
          </a:p>
          <a:p>
            <a:pPr lvl="3"/>
            <a:r>
              <a:rPr lang="th-TH" altLang="en-US" smtClean="0"/>
              <a:t>ระดับที่สี่</a:t>
            </a:r>
          </a:p>
          <a:p>
            <a:pPr lvl="4"/>
            <a:r>
              <a:rPr lang="th-TH" altLang="en-US" smtClean="0"/>
              <a:t>ระดับที่ห้า</a:t>
            </a:r>
            <a:endParaRPr lang="en-US" alt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3B8625A-D6C2-49C9-A159-E7E7C61AD2B0}" type="datetime1">
              <a:rPr lang="en-US" b="0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2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2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E47D0B2-915E-41D8-BEDD-60C1E1CBA590}" type="slidenum">
              <a:rPr lang="en-US" b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057" name="Group 1"/>
          <p:cNvGrpSpPr>
            <a:grpSpLocks/>
          </p:cNvGrpSpPr>
          <p:nvPr/>
        </p:nvGrpSpPr>
        <p:grpSpPr bwMode="auto">
          <a:xfrm>
            <a:off x="-19050" y="203202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defRPr/>
              </a:pPr>
              <a:endParaRPr lang="en-US" sz="1800" b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defRPr/>
              </a:pPr>
              <a:endParaRPr lang="en-US" sz="1800" b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38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รูปแบบอิสระ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028" name="ตัวยึดชื่อเรื่อง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คลิกเพื่อแก้ไขลักษณะชื่อเรื่องต้นแบบ</a:t>
            </a:r>
            <a:endParaRPr lang="en-US" altLang="th-TH" smtClean="0"/>
          </a:p>
        </p:txBody>
      </p:sp>
      <p:sp>
        <p:nvSpPr>
          <p:cNvPr id="1029" name="ตัวยึดข้อความ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  <a:endParaRPr lang="en-US" altLang="th-TH" smtClean="0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0E54A747-0A75-44ED-B252-EE7D37D095F4}" type="datetime1">
              <a:rPr lang="en-US" b="0" smtClean="0">
                <a:solidFill>
                  <a:srgbClr val="04617B">
                    <a:shade val="90000"/>
                  </a:srgbClr>
                </a:solidFill>
              </a:rPr>
              <a:t>2/22/2022</a:t>
            </a:fld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ตัวยึดท้ายกระดา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h-TH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46827E5E-A1EC-4FBB-842B-8E8AC2E1CC22}" type="slidenum">
              <a:rPr lang="en-US" altLang="th-TH" b="0"/>
              <a:pPr>
                <a:defRPr/>
              </a:pPr>
              <a:t>‹#›</a:t>
            </a:fld>
            <a:endParaRPr lang="en-US" altLang="th-TH" b="0"/>
          </a:p>
        </p:txBody>
      </p:sp>
      <p:grpSp>
        <p:nvGrpSpPr>
          <p:cNvPr id="1033" name="กลุ่ม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รูปแบบอิสร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prstClr val="black"/>
                </a:solidFill>
              </a:endParaRPr>
            </a:p>
          </p:txBody>
        </p:sp>
        <p:sp>
          <p:nvSpPr>
            <p:cNvPr id="13" name="รูปแบบอิสร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101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0" r:id="rId1"/>
    <p:sldLayoutId id="2147484241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75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D309ED-20F4-4794-BE7B-E97C74312F18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900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2" r:id="rId1"/>
    <p:sldLayoutId id="2147484253" r:id="rId2"/>
    <p:sldLayoutId id="2147484254" r:id="rId3"/>
    <p:sldLayoutId id="2147484255" r:id="rId4"/>
    <p:sldLayoutId id="2147484256" r:id="rId5"/>
    <p:sldLayoutId id="2147484257" r:id="rId6"/>
    <p:sldLayoutId id="2147484258" r:id="rId7"/>
    <p:sldLayoutId id="2147484259" r:id="rId8"/>
    <p:sldLayoutId id="2147484260" r:id="rId9"/>
    <p:sldLayoutId id="2147484261" r:id="rId10"/>
    <p:sldLayoutId id="2147484262" r:id="rId11"/>
  </p:sldLayoutIdLst>
  <p:transition spd="slow">
    <p:strips dir="l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75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D309ED-20F4-4794-BE7B-E97C74312F18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2674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4" r:id="rId1"/>
    <p:sldLayoutId id="2147484265" r:id="rId2"/>
    <p:sldLayoutId id="2147484266" r:id="rId3"/>
    <p:sldLayoutId id="2147484267" r:id="rId4"/>
    <p:sldLayoutId id="2147484268" r:id="rId5"/>
    <p:sldLayoutId id="2147484269" r:id="rId6"/>
    <p:sldLayoutId id="2147484270" r:id="rId7"/>
    <p:sldLayoutId id="2147484271" r:id="rId8"/>
    <p:sldLayoutId id="2147484272" r:id="rId9"/>
    <p:sldLayoutId id="2147484273" r:id="rId10"/>
    <p:sldLayoutId id="2147484274" r:id="rId11"/>
  </p:sldLayoutIdLst>
  <p:transition spd="slow">
    <p:strips dir="l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://www.cgd.go.t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9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รูปภาพ 2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473040"/>
            <a:ext cx="1018064" cy="1018064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25643"/>
            <a:ext cx="1008112" cy="1008112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54" y="476672"/>
            <a:ext cx="802040" cy="802040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81" y="435692"/>
            <a:ext cx="802040" cy="802040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223" y="5265808"/>
            <a:ext cx="1607840" cy="1607840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74" y="5098251"/>
            <a:ext cx="1828654" cy="182865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670" y="2420888"/>
            <a:ext cx="5318618" cy="330419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ชื่อเรื่องรอง 2"/>
          <p:cNvSpPr txBox="1">
            <a:spLocks/>
          </p:cNvSpPr>
          <p:nvPr/>
        </p:nvSpPr>
        <p:spPr bwMode="auto">
          <a:xfrm>
            <a:off x="2205681" y="1254845"/>
            <a:ext cx="4572833" cy="136815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/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IT๙ " pitchFamily="2" charset="-34"/>
                <a:cs typeface="TH NiramitIT๙ " pitchFamily="2" charset="-34"/>
              </a:rPr>
              <a:t>จังหวัดพังงา</a:t>
            </a:r>
          </a:p>
        </p:txBody>
      </p:sp>
      <p:sp>
        <p:nvSpPr>
          <p:cNvPr id="8" name="ชื่อเรื่อง 1"/>
          <p:cNvSpPr txBox="1">
            <a:spLocks/>
          </p:cNvSpPr>
          <p:nvPr/>
        </p:nvSpPr>
        <p:spPr bwMode="auto">
          <a:xfrm>
            <a:off x="2223976" y="5700071"/>
            <a:ext cx="4717003" cy="739316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/>
        </p:spPr>
        <p:txBody>
          <a:bodyPr lIns="0" rIns="0" bIns="0" anchor="b"/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4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IT๙ " pitchFamily="2" charset="-34"/>
                <a:cs typeface="TH NiramitIT๙ " pitchFamily="2" charset="-34"/>
              </a:rPr>
              <a:t>สำนักงานคลังจังหวัดพังงา</a:t>
            </a:r>
            <a:endParaRPr lang="en-US" altLang="en-US" sz="4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IT๙ " pitchFamily="2" charset="-34"/>
              <a:cs typeface="TH NiramitIT๙ " pitchFamily="2" charset="-34"/>
            </a:endParaRPr>
          </a:p>
        </p:txBody>
      </p:sp>
      <p:sp>
        <p:nvSpPr>
          <p:cNvPr id="9" name="ชื่อเรื่องรอง 2"/>
          <p:cNvSpPr txBox="1">
            <a:spLocks/>
          </p:cNvSpPr>
          <p:nvPr/>
        </p:nvSpPr>
        <p:spPr bwMode="auto">
          <a:xfrm>
            <a:off x="802817" y="116634"/>
            <a:ext cx="7488832" cy="144016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/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IT๙ " pitchFamily="2" charset="-34"/>
                <a:cs typeface="TH NiramitIT๙ " pitchFamily="2" charset="-34"/>
              </a:rPr>
              <a:t>สรุปผลการเบิกจ่ายเงินงบประมาณ </a:t>
            </a:r>
            <a:endParaRPr lang="en-US" altLang="en-US" sz="4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IT๙ " pitchFamily="2" charset="-34"/>
              <a:cs typeface="TH NiramitIT๙ 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504" y="6061197"/>
            <a:ext cx="1839302" cy="788272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223" y="6069728"/>
            <a:ext cx="1839302" cy="788272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8" t="59800" r="26543"/>
          <a:stretch/>
        </p:blipFill>
        <p:spPr>
          <a:xfrm>
            <a:off x="4" y="4560167"/>
            <a:ext cx="1808257" cy="1926453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6" t="29301" r="26543" b="40200"/>
          <a:stretch/>
        </p:blipFill>
        <p:spPr>
          <a:xfrm flipH="1">
            <a:off x="7452321" y="4797154"/>
            <a:ext cx="1662205" cy="1855857"/>
          </a:xfrm>
          <a:prstGeom prst="rect">
            <a:avLst/>
          </a:prstGeom>
        </p:spPr>
      </p:pic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57F31-BB7B-4EAB-8F25-98A4CA18C592}" type="slidenum">
              <a:rPr lang="en-US" altLang="th-TH" smtClean="0">
                <a:solidFill>
                  <a:srgbClr val="000000"/>
                </a:solidFill>
              </a:rPr>
              <a:pPr/>
              <a:t>1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39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DD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6" descr="นกกรม(ไม่มีพื้นหลัง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 l="14323" r="22270"/>
          <a:stretch>
            <a:fillRect/>
          </a:stretch>
        </p:blipFill>
        <p:spPr bwMode="auto">
          <a:xfrm>
            <a:off x="73025" y="85725"/>
            <a:ext cx="6286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0256"/>
          </a:xfrm>
          <a:solidFill>
            <a:srgbClr val="0066FF"/>
          </a:solidFill>
        </p:spPr>
        <p:txBody>
          <a:bodyPr anchor="ctr"/>
          <a:lstStyle/>
          <a:p>
            <a:pPr algn="ctr"/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หนังสือสำนักเลขาธิการคณะรัฐมนตรี </a:t>
            </a:r>
            <a: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ด่วน</a:t>
            </a:r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ที่สุด ที่ นร 0505/ว </a:t>
            </a:r>
            <a: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3476 </a:t>
            </a:r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ลงวันที่ </a:t>
            </a:r>
            <a: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ธันวาคม 2564</a:t>
            </a:r>
            <a:endParaRPr lang="th-TH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7712" y="1916832"/>
            <a:ext cx="9144000" cy="3084073"/>
          </a:xfrm>
          <a:solidFill>
            <a:srgbClr val="FCDDCF"/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th-TH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มติคณะรัฐมนตรี </a:t>
            </a:r>
          </a:p>
          <a:p>
            <a:pPr marL="0" indent="0" algn="ctr">
              <a:buNone/>
            </a:pPr>
            <a:r>
              <a:rPr lang="th-TH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เมื่อวันที่ 21 ธันวาคม 2564 เห็นชอบมาตรการ</a:t>
            </a:r>
          </a:p>
          <a:p>
            <a:pPr marL="0" indent="0" algn="ctr">
              <a:buNone/>
            </a:pPr>
            <a:r>
              <a:rPr lang="th-TH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เร่งรัดการเบิกจ่ายงบประมาณและการ</a:t>
            </a:r>
            <a:r>
              <a:rPr lang="th-TH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ใช้</a:t>
            </a:r>
            <a:r>
              <a:rPr lang="th-TH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จ่ายภาครัฐประจำปี</a:t>
            </a:r>
            <a:r>
              <a:rPr lang="th-TH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งบประมาณ พ.ศ. </a:t>
            </a:r>
            <a:r>
              <a:rPr lang="th-TH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2565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9406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/>
          <p:cNvSpPr txBox="1">
            <a:spLocks/>
          </p:cNvSpPr>
          <p:nvPr/>
        </p:nvSpPr>
        <p:spPr bwMode="auto">
          <a:xfrm>
            <a:off x="107504" y="548680"/>
            <a:ext cx="8765604" cy="15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8288" bIns="0" numCol="1" anchor="b" anchorCtr="0" compatLnSpc="1">
            <a:prstTxWarp prst="textNoShape">
              <a:avLst/>
            </a:prstTxWarp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6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เป้าหมายการเบิกจ่ายงบประมาณและการใช้จ่ายภาครัฐ</a:t>
            </a:r>
            <a:r>
              <a:rPr kumimoji="0" lang="th-TH" sz="5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6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</a:t>
            </a:r>
            <a:r>
              <a:rPr kumimoji="0" lang="th-TH" sz="4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6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ประจำปีงบประมาณ พ.ศ. 2565</a:t>
            </a:r>
            <a:endParaRPr kumimoji="0" lang="th-TH" sz="4500" b="1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j-ea"/>
              <a:cs typeface="Cordia New" panose="020B0304020202020204" pitchFamily="34" charset="-34"/>
            </a:endParaRPr>
          </a:p>
        </p:txBody>
      </p:sp>
      <p:graphicFrame>
        <p:nvGraphicFramePr>
          <p:cNvPr id="8" name="ตัวแทนเนื้อหา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6016831"/>
              </p:ext>
            </p:extLst>
          </p:nvPr>
        </p:nvGraphicFramePr>
        <p:xfrm>
          <a:off x="232148" y="2276872"/>
          <a:ext cx="8640960" cy="4442462"/>
        </p:xfrm>
        <a:graphic>
          <a:graphicData uri="http://schemas.openxmlformats.org/drawingml/2006/table">
            <a:tbl>
              <a:tblPr firstRow="1" bandRow="1"/>
              <a:tblGrid>
                <a:gridCol w="2160240">
                  <a:extLst>
                    <a:ext uri="{9D8B030D-6E8A-4147-A177-3AD203B41FA5}">
                      <a16:colId xmlns:a16="http://schemas.microsoft.com/office/drawing/2014/main" val="384897482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901150797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362576774"/>
                    </a:ext>
                  </a:extLst>
                </a:gridCol>
                <a:gridCol w="1058503">
                  <a:extLst>
                    <a:ext uri="{9D8B030D-6E8A-4147-A177-3AD203B41FA5}">
                      <a16:colId xmlns:a16="http://schemas.microsoft.com/office/drawing/2014/main" val="766606595"/>
                    </a:ext>
                  </a:extLst>
                </a:gridCol>
                <a:gridCol w="1058503">
                  <a:extLst>
                    <a:ext uri="{9D8B030D-6E8A-4147-A177-3AD203B41FA5}">
                      <a16:colId xmlns:a16="http://schemas.microsoft.com/office/drawing/2014/main" val="3371777052"/>
                    </a:ext>
                  </a:extLst>
                </a:gridCol>
                <a:gridCol w="1101737">
                  <a:extLst>
                    <a:ext uri="{9D8B030D-6E8A-4147-A177-3AD203B41FA5}">
                      <a16:colId xmlns:a16="http://schemas.microsoft.com/office/drawing/2014/main" val="2659774493"/>
                    </a:ext>
                  </a:extLst>
                </a:gridCol>
                <a:gridCol w="1101737">
                  <a:extLst>
                    <a:ext uri="{9D8B030D-6E8A-4147-A177-3AD203B41FA5}">
                      <a16:colId xmlns:a16="http://schemas.microsoft.com/office/drawing/2014/main" val="3474893418"/>
                    </a:ext>
                  </a:extLst>
                </a:gridCol>
              </a:tblGrid>
              <a:tr h="521843">
                <a:tc row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ไตร</a:t>
                      </a:r>
                      <a:r>
                        <a:rPr lang="th-TH" sz="3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มาส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grid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รายจ่ายประจำ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grid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รายจ่ายลงทุน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grid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รายจ่ายภาพรวม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169304"/>
                  </a:ext>
                </a:extLst>
              </a:tr>
              <a:tr h="521843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เบิกจ่าย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ใช้จ่าย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เบิกจ่าย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ใช้จ่าย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เบิกจ่าย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ใช้จ่าย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59645"/>
                  </a:ext>
                </a:extLst>
              </a:tr>
              <a:tr h="84969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ไตรมาสที่ 1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34.00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35.33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13.00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28.96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30.00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34.08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988838"/>
                  </a:ext>
                </a:extLst>
              </a:tr>
              <a:tr h="84969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ไตรมาส</a:t>
                      </a:r>
                      <a:r>
                        <a:rPr lang="th-TH" sz="3200" b="1" u="non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ที่ 2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57.00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55.78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29.00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58.15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51.00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56.24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226472"/>
                  </a:ext>
                </a:extLst>
              </a:tr>
              <a:tr h="84969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ไตรมาส</a:t>
                      </a:r>
                      <a:r>
                        <a:rPr lang="th-TH" sz="3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ที่ 3</a:t>
                      </a:r>
                      <a:endParaRPr lang="en-US" sz="3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79.00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81.76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46.00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81.65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72.00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81.74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988954"/>
                  </a:ext>
                </a:extLst>
              </a:tr>
              <a:tr h="84969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ไตรมาส</a:t>
                      </a:r>
                      <a:r>
                        <a:rPr lang="th-TH" sz="3200" b="1" u="sng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ที่ 4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98.00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75.00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93.00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597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687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C:\Documents and Settings\nooseela_m\My Documents\My Pictures\Wallpaper\ภาพนิ่ง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25" y="2"/>
            <a:ext cx="9144000" cy="144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316206"/>
              </p:ext>
            </p:extLst>
          </p:nvPr>
        </p:nvGraphicFramePr>
        <p:xfrm>
          <a:off x="150159" y="1639708"/>
          <a:ext cx="8843682" cy="3869867"/>
        </p:xfrm>
        <a:graphic>
          <a:graphicData uri="http://schemas.openxmlformats.org/drawingml/2006/table">
            <a:tbl>
              <a:tblPr/>
              <a:tblGrid>
                <a:gridCol w="1973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7505">
                  <a:extLst>
                    <a:ext uri="{9D8B030D-6E8A-4147-A177-3AD203B41FA5}">
                      <a16:colId xmlns:a16="http://schemas.microsoft.com/office/drawing/2014/main" val="3993690243"/>
                    </a:ext>
                  </a:extLst>
                </a:gridCol>
              </a:tblGrid>
              <a:tr h="85460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รายการ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งบประมาณ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PO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(การเบิกจ่าย)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(การใช้จ่าย)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839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รายจ่ายประจำ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678.99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8.40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557.06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82.04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83.28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365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รายจ่ายลงทุน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1,052.51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516.07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182.95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17.38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66.42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24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ภาพรวม</a:t>
                      </a:r>
                      <a:endParaRPr kumimoji="0" lang="en-US" sz="33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1,731.50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524.47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740.01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42.74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73.03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0" y="28527"/>
            <a:ext cx="9144000" cy="14157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ผลการใช้จ่ายเงินงบประมาณรายจ่าย </a:t>
            </a:r>
            <a:r>
              <a:rPr lang="th-TH" altLang="en-US" sz="43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altLang="en-US" sz="4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ภาพรวม)</a:t>
            </a:r>
            <a:endParaRPr lang="th-TH" sz="43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tabLst>
                <a:tab pos="914400" algn="l"/>
              </a:tabLst>
              <a:defRPr/>
            </a:pP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วันที่ 18 กุมภาพันธ์ 2565</a:t>
            </a:r>
            <a:endParaRPr lang="en-US" altLang="en-US" sz="43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27696" y="1264789"/>
            <a:ext cx="1440160" cy="3600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/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หน่วย </a:t>
            </a: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ล้านบาท</a:t>
            </a:r>
            <a:endParaRPr lang="en-US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4"/>
            <a:ext cx="746496" cy="8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150159" y="5591776"/>
            <a:ext cx="8174975" cy="11297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th-TH" sz="2800" u="sng" dirty="0" smtClean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ผลการเบิกจ่าย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ภาพรวม 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เป็นลำดับที่ </a:t>
            </a:r>
            <a:r>
              <a:rPr lang="th-TH" sz="28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en-US" sz="28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5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</a:t>
            </a:r>
            <a:r>
              <a:rPr lang="en-US" sz="28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4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ภาคใต้</a:t>
            </a:r>
          </a:p>
          <a:p>
            <a:pPr algn="l"/>
            <a:r>
              <a:rPr lang="th-TH" sz="2800" u="sng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ผลการใช้จ่าย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: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ภาพรวม เป็นลำดับที่ </a:t>
            </a:r>
            <a:r>
              <a:rPr lang="en-US" sz="28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15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</a:t>
            </a:r>
            <a:r>
              <a:rPr lang="en-US" sz="28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ภาคใต้</a:t>
            </a:r>
            <a:endParaRPr lang="th-TH" sz="2800" dirty="0">
              <a:solidFill>
                <a:schemeClr val="accent1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4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วงรี 8"/>
          <p:cNvSpPr/>
          <p:nvPr/>
        </p:nvSpPr>
        <p:spPr>
          <a:xfrm>
            <a:off x="6244296" y="2779904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วงรี 12"/>
          <p:cNvSpPr/>
          <p:nvPr/>
        </p:nvSpPr>
        <p:spPr>
          <a:xfrm>
            <a:off x="7668344" y="2780928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3"/>
          <p:cNvSpPr txBox="1"/>
          <p:nvPr/>
        </p:nvSpPr>
        <p:spPr>
          <a:xfrm>
            <a:off x="7605054" y="2834569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27.50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3"/>
          <p:cNvSpPr txBox="1"/>
          <p:nvPr/>
        </p:nvSpPr>
        <p:spPr>
          <a:xfrm>
            <a:off x="6164232" y="2834569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25.04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6" name="วงรี 8"/>
          <p:cNvSpPr/>
          <p:nvPr/>
        </p:nvSpPr>
        <p:spPr>
          <a:xfrm>
            <a:off x="6244296" y="3665969"/>
            <a:ext cx="576064" cy="532464"/>
          </a:xfrm>
          <a:prstGeom prst="ellipse">
            <a:avLst/>
          </a:prstGeom>
          <a:solidFill>
            <a:srgbClr val="FF33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013089" y="3651609"/>
            <a:ext cx="995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-11.62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" name="วงรี 8"/>
          <p:cNvSpPr/>
          <p:nvPr/>
        </p:nvSpPr>
        <p:spPr>
          <a:xfrm>
            <a:off x="6244296" y="4709047"/>
            <a:ext cx="576064" cy="532464"/>
          </a:xfrm>
          <a:prstGeom prst="ellipse">
            <a:avLst/>
          </a:prstGeom>
          <a:solidFill>
            <a:srgbClr val="FF33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013089" y="4724907"/>
            <a:ext cx="995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-8.26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วงรี 20"/>
          <p:cNvSpPr/>
          <p:nvPr/>
        </p:nvSpPr>
        <p:spPr>
          <a:xfrm>
            <a:off x="7636768" y="3644169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วงรี 21"/>
          <p:cNvSpPr/>
          <p:nvPr/>
        </p:nvSpPr>
        <p:spPr>
          <a:xfrm>
            <a:off x="7668344" y="4700558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3"/>
          <p:cNvSpPr txBox="1"/>
          <p:nvPr/>
        </p:nvSpPr>
        <p:spPr>
          <a:xfrm>
            <a:off x="7596336" y="3687207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8.27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" name="TextBox 3"/>
          <p:cNvSpPr txBox="1"/>
          <p:nvPr/>
        </p:nvSpPr>
        <p:spPr>
          <a:xfrm>
            <a:off x="7605054" y="4709047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16.79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1889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C:\Documents and Settings\nooseela_m\My Documents\My Pictures\Wallpaper\ภาพนิ่ง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9144000" cy="144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492634"/>
              </p:ext>
            </p:extLst>
          </p:nvPr>
        </p:nvGraphicFramePr>
        <p:xfrm>
          <a:off x="113399" y="1633496"/>
          <a:ext cx="8827989" cy="3780482"/>
        </p:xfrm>
        <a:graphic>
          <a:graphicData uri="http://schemas.openxmlformats.org/drawingml/2006/table">
            <a:tbl>
              <a:tblPr/>
              <a:tblGrid>
                <a:gridCol w="1934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1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63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7060">
                  <a:extLst>
                    <a:ext uri="{9D8B030D-6E8A-4147-A177-3AD203B41FA5}">
                      <a16:colId xmlns:a16="http://schemas.microsoft.com/office/drawing/2014/main" val="2759916889"/>
                    </a:ext>
                  </a:extLst>
                </a:gridCol>
              </a:tblGrid>
              <a:tr h="85460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รายการ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งบประมาณ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PO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(การเบิกจาย)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(การใช้จ่าย)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839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รายจ่ายประจำ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15.85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0.06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4.50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28.40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28.80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427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รายจ่ายลงทุน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86.68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34.94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51.73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59.68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99.99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24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ภาพรวม</a:t>
                      </a:r>
                      <a:endParaRPr kumimoji="0" lang="en-US" sz="33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102.53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35.01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56.23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54.84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88.99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0" y="28527"/>
            <a:ext cx="9144000" cy="14157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ผลการใช้จ่ายเงินงบประมาณรายจ่าย</a:t>
            </a:r>
            <a:r>
              <a:rPr lang="th-TH" sz="4300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งบกรมจังหวัด</a:t>
            </a:r>
          </a:p>
          <a:p>
            <a:pPr>
              <a:tabLst>
                <a:tab pos="914400" algn="l"/>
              </a:tabLst>
              <a:defRPr/>
            </a:pP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วันที่ </a:t>
            </a: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18 กุมภาพันธ์ 2565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73236" y="1264279"/>
            <a:ext cx="1368152" cy="3600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/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หน่วย </a:t>
            </a: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ล้านบาท</a:t>
            </a:r>
            <a:endParaRPr lang="en-US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4"/>
            <a:ext cx="746496" cy="8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5589240"/>
            <a:ext cx="8352928" cy="954107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th-TH" sz="2800" u="sng" dirty="0" smtClean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ผลการเบิกจ่าย</a:t>
            </a:r>
            <a:r>
              <a:rPr lang="th-TH" sz="28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en-US" sz="2800" dirty="0" smtClean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sz="28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เป็น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ลำดับที่</a:t>
            </a:r>
            <a:r>
              <a:rPr lang="th-TH" sz="28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1 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</a:t>
            </a:r>
            <a:r>
              <a:rPr lang="th-TH" sz="28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ของ</a:t>
            </a:r>
            <a:r>
              <a:rPr lang="th-TH" sz="28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ภาคใต้</a:t>
            </a:r>
          </a:p>
          <a:p>
            <a:pPr algn="l"/>
            <a:r>
              <a:rPr lang="th-TH" sz="2800" u="sng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ผลการใช้จ่าย</a:t>
            </a:r>
            <a:r>
              <a:rPr lang="th-TH" sz="2800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en-US" sz="2800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400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800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sz="2800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เป็นลำดับที่ </a:t>
            </a:r>
            <a:r>
              <a:rPr lang="th-TH" sz="28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sz="28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</a:t>
            </a:r>
            <a:r>
              <a:rPr lang="th-TH" sz="28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ของภาคใต้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วงรี 8"/>
          <p:cNvSpPr/>
          <p:nvPr/>
        </p:nvSpPr>
        <p:spPr>
          <a:xfrm>
            <a:off x="6084148" y="2829349"/>
            <a:ext cx="576064" cy="532464"/>
          </a:xfrm>
          <a:prstGeom prst="ellipse">
            <a:avLst/>
          </a:prstGeom>
          <a:solidFill>
            <a:srgbClr val="FF33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874504" y="2824527"/>
            <a:ext cx="995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-28.60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วงรี 14"/>
          <p:cNvSpPr/>
          <p:nvPr/>
        </p:nvSpPr>
        <p:spPr>
          <a:xfrm>
            <a:off x="7578800" y="2829349"/>
            <a:ext cx="576064" cy="532464"/>
          </a:xfrm>
          <a:prstGeom prst="ellipse">
            <a:avLst/>
          </a:prstGeom>
          <a:solidFill>
            <a:srgbClr val="FF33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1"/>
          <p:cNvSpPr txBox="1"/>
          <p:nvPr/>
        </p:nvSpPr>
        <p:spPr>
          <a:xfrm>
            <a:off x="7369157" y="2860071"/>
            <a:ext cx="995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-26.98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วงรี 16"/>
          <p:cNvSpPr/>
          <p:nvPr/>
        </p:nvSpPr>
        <p:spPr>
          <a:xfrm>
            <a:off x="6055527" y="3659519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3"/>
          <p:cNvSpPr txBox="1"/>
          <p:nvPr/>
        </p:nvSpPr>
        <p:spPr>
          <a:xfrm>
            <a:off x="5999755" y="369245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30.68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วงรี 18"/>
          <p:cNvSpPr/>
          <p:nvPr/>
        </p:nvSpPr>
        <p:spPr>
          <a:xfrm>
            <a:off x="7569715" y="3635259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3"/>
          <p:cNvSpPr txBox="1"/>
          <p:nvPr/>
        </p:nvSpPr>
        <p:spPr>
          <a:xfrm>
            <a:off x="7497707" y="366726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41.84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วงรี 20"/>
          <p:cNvSpPr/>
          <p:nvPr/>
        </p:nvSpPr>
        <p:spPr>
          <a:xfrm>
            <a:off x="6042024" y="4684531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3"/>
          <p:cNvSpPr txBox="1"/>
          <p:nvPr/>
        </p:nvSpPr>
        <p:spPr>
          <a:xfrm>
            <a:off x="5970016" y="4709441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3.84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3" name="วงรี 22"/>
          <p:cNvSpPr/>
          <p:nvPr/>
        </p:nvSpPr>
        <p:spPr>
          <a:xfrm>
            <a:off x="7555005" y="4682510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3"/>
          <p:cNvSpPr txBox="1"/>
          <p:nvPr/>
        </p:nvSpPr>
        <p:spPr>
          <a:xfrm>
            <a:off x="7482997" y="4722623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32.75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9401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C:\Documents and Settings\nooseela_m\My Documents\My Pictures\Wallpaper\ภาพนิ่ง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4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416008"/>
              </p:ext>
            </p:extLst>
          </p:nvPr>
        </p:nvGraphicFramePr>
        <p:xfrm>
          <a:off x="647564" y="2060846"/>
          <a:ext cx="7848872" cy="1728194"/>
        </p:xfrm>
        <a:graphic>
          <a:graphicData uri="http://schemas.openxmlformats.org/drawingml/2006/table">
            <a:tbl>
              <a:tblPr/>
              <a:tblGrid>
                <a:gridCol w="2412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2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78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ปีงบประมาณ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จำนวนเงินที่ขอกัน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41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2564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732.614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450.189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61.45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0" y="62330"/>
            <a:ext cx="9144000" cy="15542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endParaRPr lang="th-TH" sz="9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tabLst>
                <a:tab pos="914400" algn="l"/>
              </a:tabLst>
              <a:defRPr/>
            </a:pP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ผลการเบิกจ่ายเงินกันไว้เบิกเหลื่อมปี </a:t>
            </a:r>
            <a:r>
              <a:rPr lang="th-TH" sz="4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(ภาพรวม)</a:t>
            </a:r>
            <a:endParaRPr lang="th-TH" sz="43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>
              <a:tabLst>
                <a:tab pos="914400" algn="l"/>
              </a:tabLst>
              <a:defRPr/>
            </a:pP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วันที่ </a:t>
            </a: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18 กุมภาพันธ์ 2565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125976" y="1700808"/>
            <a:ext cx="1368152" cy="3600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/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หน่วย </a:t>
            </a: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ล้านบาท</a:t>
            </a:r>
            <a:endParaRPr lang="en-US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36" y="116633"/>
            <a:ext cx="746496" cy="8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6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48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833" y="133130"/>
            <a:ext cx="4995439" cy="658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51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8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880" y="116632"/>
            <a:ext cx="5934239" cy="660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08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0" b="3800"/>
          <a:stretch/>
        </p:blipFill>
        <p:spPr>
          <a:xfrm>
            <a:off x="2097150" y="116632"/>
            <a:ext cx="4761579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9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10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0" b="39500"/>
          <a:stretch/>
        </p:blipFill>
        <p:spPr>
          <a:xfrm>
            <a:off x="1222692" y="667720"/>
            <a:ext cx="6680135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71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</a:t>
            </a: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endParaRPr lang="th-TH" sz="40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	</a:t>
            </a: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endParaRPr lang="th-TH" sz="36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</a:p>
        </p:txBody>
      </p:sp>
      <p:sp>
        <p:nvSpPr>
          <p:cNvPr id="6147" name="Rectangle 283"/>
          <p:cNvSpPr>
            <a:spLocks noChangeArrowheads="1"/>
          </p:cNvSpPr>
          <p:nvPr/>
        </p:nvSpPr>
        <p:spPr bwMode="auto">
          <a:xfrm>
            <a:off x="500063" y="2643188"/>
            <a:ext cx="885825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h-TH" altLang="th-TH" sz="3200" smtClean="0">
              <a:solidFill>
                <a:srgbClr val="000000"/>
              </a:solidFill>
            </a:endParaRPr>
          </a:p>
          <a:p>
            <a:endParaRPr lang="th-TH" altLang="th-TH" sz="3200" smtClean="0">
              <a:solidFill>
                <a:srgbClr val="000000"/>
              </a:solidFill>
            </a:endParaRPr>
          </a:p>
          <a:p>
            <a:endParaRPr lang="th-TH" altLang="th-TH" sz="3600" smtClean="0">
              <a:solidFill>
                <a:prstClr val="black"/>
              </a:solidFill>
            </a:endParaRPr>
          </a:p>
        </p:txBody>
      </p:sp>
      <p:sp>
        <p:nvSpPr>
          <p:cNvPr id="6148" name="TextBox 12"/>
          <p:cNvSpPr txBox="1">
            <a:spLocks noChangeArrowheads="1"/>
          </p:cNvSpPr>
          <p:nvPr/>
        </p:nvSpPr>
        <p:spPr bwMode="auto">
          <a:xfrm>
            <a:off x="2154238" y="2643188"/>
            <a:ext cx="461645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6000" dirty="0" smtClean="0">
                <a:solidFill>
                  <a:srgbClr val="3366FF"/>
                </a:solidFill>
                <a:latin typeface="Times New Roman" pitchFamily="18" charset="0"/>
              </a:rPr>
              <a:t>ขอขอบคุณ</a:t>
            </a:r>
          </a:p>
          <a:p>
            <a:r>
              <a:rPr lang="th-TH" altLang="th-TH" sz="4000" dirty="0" smtClean="0">
                <a:solidFill>
                  <a:srgbClr val="3366FF"/>
                </a:solidFill>
                <a:latin typeface="Times New Roman" pitchFamily="18" charset="0"/>
              </a:rPr>
              <a:t>จาก...สำนักงานคลังจังหวัดพังงา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663" y="469900"/>
            <a:ext cx="2606675" cy="21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Box 12"/>
          <p:cNvSpPr txBox="1">
            <a:spLocks noChangeArrowheads="1"/>
          </p:cNvSpPr>
          <p:nvPr/>
        </p:nvSpPr>
        <p:spPr bwMode="auto">
          <a:xfrm>
            <a:off x="0" y="4429125"/>
            <a:ext cx="9144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4000" dirty="0" smtClean="0">
                <a:solidFill>
                  <a:srgbClr val="FF0000"/>
                </a:solidFill>
                <a:hlinkClick r:id="rId4"/>
              </a:rPr>
              <a:t>กรมบัญชีกลาง </a:t>
            </a:r>
            <a:r>
              <a:rPr lang="en-US" altLang="th-TH" sz="4000" dirty="0" smtClean="0">
                <a:solidFill>
                  <a:srgbClr val="FF0000"/>
                </a:solidFill>
                <a:hlinkClick r:id="rId4"/>
              </a:rPr>
              <a:t>www.cgd.go.th</a:t>
            </a:r>
            <a:endParaRPr lang="en-US" altLang="th-TH" sz="4000" dirty="0" smtClean="0">
              <a:solidFill>
                <a:srgbClr val="FF0000"/>
              </a:solidFill>
            </a:endParaRPr>
          </a:p>
          <a:p>
            <a:r>
              <a:rPr lang="th-TH" altLang="th-TH" sz="4000" dirty="0" smtClean="0">
                <a:solidFill>
                  <a:srgbClr val="FF0000"/>
                </a:solidFill>
              </a:rPr>
              <a:t>สำนักงานคลังจังหวัดพังงา</a:t>
            </a:r>
            <a:endParaRPr lang="en-US" altLang="th-TH" sz="4000" dirty="0" smtClean="0">
              <a:solidFill>
                <a:srgbClr val="FF0000"/>
              </a:solidFill>
            </a:endParaRPr>
          </a:p>
          <a:p>
            <a:r>
              <a:rPr lang="en-US" altLang="th-TH" sz="4000" dirty="0" smtClean="0">
                <a:solidFill>
                  <a:srgbClr val="FF0000"/>
                </a:solidFill>
              </a:rPr>
              <a:t>http://www.cgd.go.th/png</a:t>
            </a:r>
            <a:endParaRPr lang="th-TH" altLang="th-TH" sz="6000" dirty="0" smtClean="0">
              <a:solidFill>
                <a:srgbClr val="FF0000"/>
              </a:solidFill>
            </a:endParaRP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3EC92-83A4-4CF8-8E70-3DC856435A4C}" type="slidenum">
              <a:rPr lang="en-US" altLang="th-TH" smtClean="0"/>
              <a:pPr>
                <a:defRPr/>
              </a:pPr>
              <a:t>11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619855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友好合作">
  <a:themeElements>
    <a:clrScheme name="友好合作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友好合作">
      <a:majorFont>
        <a:latin typeface="Arial Rounded MT Bold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友好合作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ริ่มต้น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ไหลเวียน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ไหลเวียน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14781</TotalTime>
  <Words>401</Words>
  <Application>Microsoft Office PowerPoint</Application>
  <PresentationFormat>นำเสนอทางหน้าจอ (4:3)</PresentationFormat>
  <Paragraphs>156</Paragraphs>
  <Slides>11</Slides>
  <Notes>4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15</vt:i4>
      </vt:variant>
      <vt:variant>
        <vt:lpstr>ธีม</vt:lpstr>
      </vt:variant>
      <vt:variant>
        <vt:i4>5</vt:i4>
      </vt:variant>
      <vt:variant>
        <vt:lpstr>ชื่อเรื่องสไลด์</vt:lpstr>
      </vt:variant>
      <vt:variant>
        <vt:i4>11</vt:i4>
      </vt:variant>
    </vt:vector>
  </HeadingPairs>
  <TitlesOfParts>
    <vt:vector size="31" baseType="lpstr">
      <vt:lpstr>黑体</vt:lpstr>
      <vt:lpstr>黑体</vt:lpstr>
      <vt:lpstr>Angsana New</vt:lpstr>
      <vt:lpstr>Arial</vt:lpstr>
      <vt:lpstr>Arial Black</vt:lpstr>
      <vt:lpstr>Arial Rounded MT Bold</vt:lpstr>
      <vt:lpstr>Browallia New</vt:lpstr>
      <vt:lpstr>Calibri</vt:lpstr>
      <vt:lpstr>Constantia</vt:lpstr>
      <vt:lpstr>Cordia New</vt:lpstr>
      <vt:lpstr>CordiaUPC</vt:lpstr>
      <vt:lpstr>TH NiramitIT๙ </vt:lpstr>
      <vt:lpstr>TH SarabunPSK</vt:lpstr>
      <vt:lpstr>Times New Roman</vt:lpstr>
      <vt:lpstr>Wingdings 2</vt:lpstr>
      <vt:lpstr>友好合作</vt:lpstr>
      <vt:lpstr>2_ไหลเวียน</vt:lpstr>
      <vt:lpstr>1_ไหลเวียน</vt:lpstr>
      <vt:lpstr>Flow</vt:lpstr>
      <vt:lpstr>1_Flow</vt:lpstr>
      <vt:lpstr>งานนำเสนอ PowerPoint</vt:lpstr>
      <vt:lpstr>หนังสือสำนักเลขาธิการคณะรัฐมนตรี  ด่วนที่สุด ที่ นร 0505/ว 3476 ลงวันที่ 22 ธันวาคม 2564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การเร่งรัดการใช้จ่ายเงินงบประมาณ ประจำปี พ.ศ. 2548</dc:title>
  <dc:creator>iLLuSioN</dc:creator>
  <cp:lastModifiedBy>สุกัญญา บุญลา</cp:lastModifiedBy>
  <cp:revision>1140</cp:revision>
  <cp:lastPrinted>2022-02-22T09:08:37Z</cp:lastPrinted>
  <dcterms:created xsi:type="dcterms:W3CDTF">2005-07-26T08:22:10Z</dcterms:created>
  <dcterms:modified xsi:type="dcterms:W3CDTF">2022-02-22T09:09:50Z</dcterms:modified>
</cp:coreProperties>
</file>