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7" r:id="rId1"/>
    <p:sldMasterId id="2147484179" r:id="rId2"/>
    <p:sldMasterId id="2147484239" r:id="rId3"/>
  </p:sldMasterIdLst>
  <p:notesMasterIdLst>
    <p:notesMasterId r:id="rId9"/>
  </p:notesMasterIdLst>
  <p:handoutMasterIdLst>
    <p:handoutMasterId r:id="rId10"/>
  </p:handoutMasterIdLst>
  <p:sldIdLst>
    <p:sldId id="463" r:id="rId4"/>
    <p:sldId id="462" r:id="rId5"/>
    <p:sldId id="461" r:id="rId6"/>
    <p:sldId id="458" r:id="rId7"/>
    <p:sldId id="459" r:id="rId8"/>
  </p:sldIdLst>
  <p:sldSz cx="9144000" cy="6858000" type="screen4x3"/>
  <p:notesSz cx="6834188" cy="9979025"/>
  <p:defaultTextStyle>
    <a:defPPr>
      <a:defRPr lang="th-TH"/>
    </a:defPPr>
    <a:lvl1pPr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1pPr>
    <a:lvl2pPr marL="4572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2pPr>
    <a:lvl3pPr marL="9144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3pPr>
    <a:lvl4pPr marL="13716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4pPr>
    <a:lvl5pPr marL="18288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59" userDrawn="1">
          <p15:clr>
            <a:srgbClr val="A4A3A4"/>
          </p15:clr>
        </p15:guide>
        <p15:guide id="2" pos="2170" userDrawn="1">
          <p15:clr>
            <a:srgbClr val="A4A3A4"/>
          </p15:clr>
        </p15:guide>
        <p15:guide id="3" orient="horz" pos="3340" userDrawn="1">
          <p15:clr>
            <a:srgbClr val="A4A3A4"/>
          </p15:clr>
        </p15:guide>
        <p15:guide id="4" pos="2077" userDrawn="1">
          <p15:clr>
            <a:srgbClr val="A4A3A4"/>
          </p15:clr>
        </p15:guide>
        <p15:guide id="5" orient="horz" pos="2958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238" userDrawn="1">
          <p15:clr>
            <a:srgbClr val="A4A3A4"/>
          </p15:clr>
        </p15:guide>
        <p15:guide id="8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CDDCF"/>
    <a:srgbClr val="99FFCC"/>
    <a:srgbClr val="FFFF00"/>
    <a:srgbClr val="0000FF"/>
    <a:srgbClr val="FF3300"/>
    <a:srgbClr val="04E63F"/>
    <a:srgbClr val="B9CDE5"/>
    <a:srgbClr val="DCE6F2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ลักษณะสีอ่อน 3 - เน้น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ลักษณะ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31" autoAdjust="0"/>
    <p:restoredTop sz="94660"/>
  </p:normalViewPr>
  <p:slideViewPr>
    <p:cSldViewPr>
      <p:cViewPr varScale="1">
        <p:scale>
          <a:sx n="99" d="100"/>
          <a:sy n="99" d="100"/>
        </p:scale>
        <p:origin x="-90" y="-18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>
      <p:cViewPr varScale="1">
        <p:scale>
          <a:sx n="52" d="100"/>
          <a:sy n="52" d="100"/>
        </p:scale>
        <p:origin x="-1956" y="-90"/>
      </p:cViewPr>
      <p:guideLst>
        <p:guide orient="horz" pos="3175"/>
        <p:guide orient="horz" pos="3358"/>
        <p:guide orient="horz" pos="2973"/>
        <p:guide orient="horz" pos="3145"/>
        <p:guide pos="2182"/>
        <p:guide pos="2088"/>
        <p:guide pos="2250"/>
        <p:guide pos="215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8"/>
            <a:ext cx="2962688" cy="49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0" tIns="46440" rIns="92880" bIns="4644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9949" y="8"/>
            <a:ext cx="2962687" cy="49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0" tIns="46440" rIns="92880" bIns="4644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77794"/>
            <a:ext cx="2962688" cy="49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0" tIns="46440" rIns="92880" bIns="4644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9949" y="9477794"/>
            <a:ext cx="2962687" cy="49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0" tIns="46440" rIns="92880" bIns="4644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D5CCB498-7390-4CD5-AB25-25BDA88BDB8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1109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8"/>
            <a:ext cx="2962688" cy="499661"/>
          </a:xfrm>
          <a:prstGeom prst="rect">
            <a:avLst/>
          </a:prstGeom>
        </p:spPr>
        <p:txBody>
          <a:bodyPr vert="horz" lIns="92880" tIns="46440" rIns="92880" bIns="4644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9949" y="8"/>
            <a:ext cx="2962687" cy="499661"/>
          </a:xfrm>
          <a:prstGeom prst="rect">
            <a:avLst/>
          </a:prstGeom>
        </p:spPr>
        <p:txBody>
          <a:bodyPr vert="horz" lIns="92880" tIns="46440" rIns="92880" bIns="46440" rtlCol="0"/>
          <a:lstStyle>
            <a:lvl1pPr algn="r">
              <a:defRPr sz="1200"/>
            </a:lvl1pPr>
          </a:lstStyle>
          <a:p>
            <a:pPr>
              <a:defRPr/>
            </a:pPr>
            <a:fld id="{72143CD2-7C2E-4C07-9071-CCD4999538B2}" type="datetimeFigureOut">
              <a:rPr lang="en-US"/>
              <a:pPr>
                <a:defRPr/>
              </a:pPr>
              <a:t>2/22/2021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747713"/>
            <a:ext cx="4987925" cy="3741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0" tIns="46440" rIns="92880" bIns="4644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2021" y="4740487"/>
            <a:ext cx="5470184" cy="4490639"/>
          </a:xfrm>
          <a:prstGeom prst="rect">
            <a:avLst/>
          </a:prstGeom>
        </p:spPr>
        <p:txBody>
          <a:bodyPr vert="horz" lIns="92880" tIns="46440" rIns="92880" bIns="4644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77794"/>
            <a:ext cx="2962688" cy="499661"/>
          </a:xfrm>
          <a:prstGeom prst="rect">
            <a:avLst/>
          </a:prstGeom>
        </p:spPr>
        <p:txBody>
          <a:bodyPr vert="horz" lIns="92880" tIns="46440" rIns="92880" bIns="4644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9949" y="9477794"/>
            <a:ext cx="2962687" cy="499661"/>
          </a:xfrm>
          <a:prstGeom prst="rect">
            <a:avLst/>
          </a:prstGeom>
        </p:spPr>
        <p:txBody>
          <a:bodyPr vert="horz" lIns="92880" tIns="46440" rIns="92880" bIns="46440" rtlCol="0" anchor="b"/>
          <a:lstStyle>
            <a:lvl1pPr algn="r">
              <a:defRPr sz="1200"/>
            </a:lvl1pPr>
          </a:lstStyle>
          <a:p>
            <a:pPr>
              <a:defRPr/>
            </a:pPr>
            <a:fld id="{FD73CE3B-4204-4A91-8A3A-3C56F0EA6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53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7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79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smtClean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5905" indent="-286886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7545" indent="-229509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6563" indent="-229509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65580" indent="-229509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24599" indent="-2295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83616" indent="-2295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42635" indent="-2295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901653" indent="-2295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5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54153"/>
            <a:ext cx="7772400" cy="14700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86125"/>
            <a:ext cx="6400800" cy="1295400"/>
          </a:xfrm>
        </p:spPr>
        <p:txBody>
          <a:bodyPr anchor="ctr" anchorCtr="1"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Arial Rounded MT Bold" pitchFamily="34" charset="0"/>
              </a:defRPr>
            </a:lvl1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60A97-683F-4D07-8A4F-44DD19ABE89E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57F31-BB7B-4EAB-8F25-98A4CA18C59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12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2072B-D8A1-405F-A079-E7651FE70978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CF1875-563A-468F-B220-7D8EA5097E3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2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34937-DBAD-4B7A-92CB-8F6A985D6207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CCF9A-B8C1-47D3-AFD9-D7A608DC20D6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4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A4522-7089-40E6-AF88-5D245C6383EE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9E882-910E-4C1F-B442-96EF4107761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45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CF094-FA33-4AF0-9B91-EF52810265DD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4ACBF-069C-49FC-88DE-586245CA03CA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1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2AD5B-A6A4-49BB-B023-D75A6361B07D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AA88A5-06DF-4A84-AE53-B7A898F0D79D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50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935F2-D7A0-4204-815B-134667FB645B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2FF42-515D-49D7-B9FB-6D4DE66C7943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1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7982A-3F95-42FB-AB73-BA63EA358337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62468C-D59C-4092-8CEE-E2350E48F671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68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E65CD-EFE5-4D0C-8218-83B505D5B5B6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A37B3-FB89-460C-B929-4EE3278F9BD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9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54E7E-5F88-492C-BAFC-FC0C98A878E7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14297-9330-4E48-BC56-2B66C9E57B9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9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38954" y="188913"/>
            <a:ext cx="2125663" cy="5937251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229350" cy="593725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94555-C95A-4A9D-9D5C-8743DB2FE283}" type="datetime1">
              <a:rPr lang="en-US">
                <a:solidFill>
                  <a:srgbClr val="000000"/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975EA-CD7C-4F6C-81B9-A4E87385F92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36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C9C16-3F53-4E52-B26B-640DFFBD896F}" type="datetime1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84AFD-0840-4061-AB26-4AAA9B639428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606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E7ADD-D49E-4A0C-A47A-679F4835E95D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6BE95-1881-4E0B-B2AF-888E7FE396E6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8285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AB829-AC3E-4AE1-B68A-00A1BEE6118F}" type="datetime1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A68-00A5-42AC-98CE-9B34ADB428E1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54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CE2C-1E99-483C-A8D1-0988EAB2835A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C6888-3F2B-4C82-8946-DC80643091C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5784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9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7D3D3-F5D9-459B-9B1A-71E6C78FE60C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41E7C-2B21-4533-B912-3A298E38C20C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5657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1ACE2-A925-4ED2-9ED3-B4C454442C6F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70AE-5B09-4F5C-82CE-5095DA20F6A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85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5856E-35C4-42A3-B56C-408E3F7B6BA7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E1514-983F-408F-ABC0-7DFCF8634602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1967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3"/>
            <a:ext cx="2743200" cy="1162051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1EFE5-C20D-4CDD-8BCE-7978906B2FA4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92AAA-BEF5-46DC-A897-94544713CDF0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474438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9" y="5359403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D2C4E-9DBA-47D8-9F46-7716DDB72DCB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00259-024C-48A1-89E9-4E38F1E3BE5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13078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DB46E-B194-48C9-875D-6081EC835BAD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31D8D-6AF0-4831-90C5-F61AB5121EC7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83781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4C2FC-BB31-4438-93CE-D059F9DA908D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23349-F2E8-4E0F-9E32-B09193FF85BA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6266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E511E-5344-4244-881A-0355157A5FB5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AC10E-E4B9-4E90-8AFF-CF2BC6F508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72223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2B3D5-863D-4C5A-963D-14449D27811A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3EC92-83A4-4CF8-8E70-3DC856435A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809161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EA42-4E2C-4C58-812E-80EA453092A0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21B0E-6489-4413-A19F-A3752214433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515351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6B5D7-4C80-4C1B-9849-F5AF35D6D971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BCDA7-65F4-4FC3-A6F8-2827BB3C8F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4579670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C11DF-17C5-405B-9926-DE9BCD9011D2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CD905-D51B-430A-B780-4F6B89046D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4953636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AFE4-6766-460C-831F-C300E53EB625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6DB74-EA92-42D7-AA72-B61583022B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3950434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54F7F-569E-4A49-B657-3D5E27A5A918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B6FB5-4E4D-4AB1-AD38-301922F7AF1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1968252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2D59-5096-4FCB-AB9A-3DA52C5AA142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8A78A-92B8-4C35-9F6C-FB0C950BE29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1596907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ดและมนมุมสี่เหลี่ยมหนึ่งมุม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7" name="รูปแบบอิสระ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25B6E-0DEF-4662-A0A8-2536085EDA63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F3F75D-9F17-4318-A987-664AF8B0C29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406512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17216-63CF-41D8-BC4E-D03741E7DE4A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DFB6E-A9B3-4DB6-9E0B-D0604061A6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7755296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7975C-9D94-4B8A-ADF0-E8BC04B8C205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AC376-56BA-4989-9E6B-4DDAD83A055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7331081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188913"/>
            <a:ext cx="684053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 algn="l">
              <a:defRPr/>
            </a:pPr>
            <a:fld id="{9D63F339-DE89-45FB-802F-974194F2BAB8}" type="datetime1">
              <a:rPr lang="en-US" b="0">
                <a:solidFill>
                  <a:srgbClr val="000000"/>
                </a:solidFill>
              </a:rPr>
              <a:pPr algn="l">
                <a:defRPr/>
              </a:pPr>
              <a:t>2/22/2021</a:t>
            </a:fld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69DEBB9-BFE2-442E-8EFB-84DF024D75D3}" type="slidenum">
              <a:rPr lang="en-US" altLang="th-TH" b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endParaRPr lang="en-US" altLang="th-TH" b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41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SimHei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SimHei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SimHei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SimHei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SimHei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SimHei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5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7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1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คลิกเพื่อแก้ไขลักษณะชื่อเรื่องต้นแบบ</a:t>
            </a:r>
            <a:endParaRPr lang="en-US" altLang="en-US" smtClean="0"/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4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en-US" smtClean="0"/>
              <a:t>ระดับที่สอง</a:t>
            </a:r>
          </a:p>
          <a:p>
            <a:pPr lvl="2"/>
            <a:r>
              <a:rPr lang="th-TH" altLang="en-US" smtClean="0"/>
              <a:t>ระดับที่สาม</a:t>
            </a:r>
          </a:p>
          <a:p>
            <a:pPr lvl="3"/>
            <a:r>
              <a:rPr lang="th-TH" altLang="en-US" smtClean="0"/>
              <a:t>ระดับที่สี่</a:t>
            </a:r>
          </a:p>
          <a:p>
            <a:pPr lvl="4"/>
            <a:r>
              <a:rPr lang="th-TH" altLang="en-US" smtClean="0"/>
              <a:t>ระดับที่ห้า</a:t>
            </a:r>
            <a:endParaRPr lang="en-US" alt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34410A6-632D-48ED-A0FA-E78F3BCC21AD}" type="datetime1">
              <a:rPr lang="en-US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E47D0B2-915E-41D8-BEDD-60C1E1CBA590}" type="slidenum">
              <a:rPr lang="en-US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2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38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ตัวยึดชื่อเรื่อง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คลิกเพื่อแก้ไขลักษณะชื่อเรื่องต้นแบบ</a:t>
            </a:r>
            <a:endParaRPr lang="en-US" altLang="th-TH" smtClean="0"/>
          </a:p>
        </p:txBody>
      </p:sp>
      <p:sp>
        <p:nvSpPr>
          <p:cNvPr id="1029" name="ตัวยึดข้อความ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  <a:endParaRPr lang="en-US" altLang="th-TH" smtClean="0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428D77A-EB7C-4B3D-9805-9FB456FD09D6}" type="datetime1">
              <a:rPr lang="en-US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2/22/2021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h-TH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46827E5E-A1EC-4FBB-842B-8E8AC2E1CC22}" type="slidenum">
              <a:rPr lang="en-US" altLang="th-TH" b="0"/>
              <a:pPr>
                <a:defRPr/>
              </a:pPr>
              <a:t>‹#›</a:t>
            </a:fld>
            <a:endParaRPr lang="en-US" altLang="th-TH" b="0"/>
          </a:p>
        </p:txBody>
      </p:sp>
      <p:grpSp>
        <p:nvGrpSpPr>
          <p:cNvPr id="1033" name="กลุ่ม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0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www.cgd.go.t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9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73040"/>
            <a:ext cx="1018064" cy="1018064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25643"/>
            <a:ext cx="1008112" cy="1008112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54" y="476672"/>
            <a:ext cx="802040" cy="802040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1" y="435692"/>
            <a:ext cx="802040" cy="802040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5265808"/>
            <a:ext cx="1607840" cy="160784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4" y="5098251"/>
            <a:ext cx="1828654" cy="182865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670" y="2420888"/>
            <a:ext cx="5318618" cy="330419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ชื่อเรื่องรอง 2"/>
          <p:cNvSpPr txBox="1">
            <a:spLocks/>
          </p:cNvSpPr>
          <p:nvPr/>
        </p:nvSpPr>
        <p:spPr bwMode="auto">
          <a:xfrm>
            <a:off x="2205681" y="1254845"/>
            <a:ext cx="4572833" cy="136815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จังหวัดพังงา</a:t>
            </a: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2223976" y="5700071"/>
            <a:ext cx="4717003" cy="73931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/>
        </p:spPr>
        <p:txBody>
          <a:bodyPr lIns="0" rIns="0" bIns="0" anchor="b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สำนักงานคลังจังหวัดพังงา</a:t>
            </a:r>
            <a:endParaRPr lang="en-US" altLang="en-US" sz="4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9" name="ชื่อเรื่องรอง 2"/>
          <p:cNvSpPr txBox="1">
            <a:spLocks/>
          </p:cNvSpPr>
          <p:nvPr/>
        </p:nvSpPr>
        <p:spPr bwMode="auto">
          <a:xfrm>
            <a:off x="802817" y="116634"/>
            <a:ext cx="7488832" cy="144016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สรุปผลการเบิกจ่ายเงินงบประมาณ </a:t>
            </a:r>
            <a:endParaRPr lang="en-US" altLang="en-US" sz="4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4" y="6061197"/>
            <a:ext cx="1839302" cy="788272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6069728"/>
            <a:ext cx="1839302" cy="78827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t="59800" r="26543"/>
          <a:stretch/>
        </p:blipFill>
        <p:spPr>
          <a:xfrm>
            <a:off x="4" y="4560167"/>
            <a:ext cx="1808257" cy="19264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6" t="29301" r="26543" b="40200"/>
          <a:stretch/>
        </p:blipFill>
        <p:spPr>
          <a:xfrm flipH="1">
            <a:off x="7452321" y="4797154"/>
            <a:ext cx="1662205" cy="185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25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967771"/>
              </p:ext>
            </p:extLst>
          </p:nvPr>
        </p:nvGraphicFramePr>
        <p:xfrm>
          <a:off x="150159" y="1639708"/>
          <a:ext cx="8843681" cy="3659733"/>
        </p:xfrm>
        <a:graphic>
          <a:graphicData uri="http://schemas.openxmlformats.org/drawingml/2006/table">
            <a:tbl>
              <a:tblPr/>
              <a:tblGrid>
                <a:gridCol w="22686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8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32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589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780.40 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</a:t>
                      </a:r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11.62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621.47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79.63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42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1,264.92 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602.78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145.07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11.47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6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2,045.32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614.40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766.54 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37.48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</a:t>
            </a: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การเบิกจ่ายเงิน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งบประมาณรายจ่าย </a:t>
            </a:r>
            <a:r>
              <a:rPr lang="th-TH" altLang="en-US" sz="43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altLang="en-US" sz="4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ภาพรวม)</a:t>
            </a:r>
            <a:endParaRPr lang="th-TH" sz="43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19 กุมภาพันธ์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2564</a:t>
            </a:r>
            <a:endParaRPr lang="en-US" altLang="en-US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27696" y="1264789"/>
            <a:ext cx="1440160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480752" y="5661248"/>
            <a:ext cx="8123696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th-TH" sz="33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ภาพรวม เป็นลำดับที่ </a:t>
            </a:r>
            <a:r>
              <a:rPr lang="th-TH" sz="33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25</a:t>
            </a:r>
            <a:r>
              <a:rPr lang="th-TH" sz="33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3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sz="33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r>
              <a:rPr lang="th-TH" sz="33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3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ของภาคใต้</a:t>
            </a:r>
            <a:endParaRPr lang="th-TH" sz="3300" dirty="0">
              <a:solidFill>
                <a:schemeClr val="accent1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889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854227"/>
              </p:ext>
            </p:extLst>
          </p:nvPr>
        </p:nvGraphicFramePr>
        <p:xfrm>
          <a:off x="113398" y="1633496"/>
          <a:ext cx="8843681" cy="3659733"/>
        </p:xfrm>
        <a:graphic>
          <a:graphicData uri="http://schemas.openxmlformats.org/drawingml/2006/table">
            <a:tbl>
              <a:tblPr/>
              <a:tblGrid>
                <a:gridCol w="22686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8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32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589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24.43 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0.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97 </a:t>
                      </a:r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2.89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11.83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42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143.54 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90.07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52.79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36.78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167.97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91.04 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55.69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33.15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</a:t>
            </a: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การเบิกจ่ายเงิน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งบประมาณรายจ่ายงบกรมจังหวัด</a:t>
            </a: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19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กุมภาพันธ์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2564</a:t>
            </a:r>
            <a:endParaRPr lang="en-US" altLang="en-US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73236" y="1264279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5589240"/>
            <a:ext cx="8136904" cy="5539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งบกรมจังหวัด เป็นลำดับที่ </a:t>
            </a:r>
            <a:r>
              <a:rPr lang="th-TH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1 ของภาคใต้</a:t>
            </a:r>
            <a:endParaRPr lang="th-TH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607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102885"/>
              </p:ext>
            </p:extLst>
          </p:nvPr>
        </p:nvGraphicFramePr>
        <p:xfrm>
          <a:off x="647564" y="2060846"/>
          <a:ext cx="7848872" cy="1728194"/>
        </p:xfrm>
        <a:graphic>
          <a:graphicData uri="http://schemas.openxmlformats.org/drawingml/2006/table">
            <a:tbl>
              <a:tblPr/>
              <a:tblGrid>
                <a:gridCol w="24122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723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527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541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2563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787.192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460.859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58.54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62330"/>
            <a:ext cx="9144000" cy="15542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ผลการเบิกจ่ายเงินกันไว้เบิกเหลื่อมปี </a:t>
            </a:r>
            <a:r>
              <a:rPr lang="th-TH" sz="4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(ภาพรวม)</a:t>
            </a:r>
            <a:endParaRPr lang="th-TH" sz="43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19 กุมภาพันธ์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2564</a:t>
            </a:r>
            <a:endParaRPr lang="en-US" altLang="en-US" sz="4300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125976" y="1700808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36" y="116633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8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40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36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500063" y="2643188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600" smtClean="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2154238" y="2643188"/>
            <a:ext cx="46164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6000" dirty="0" smtClean="0">
                <a:solidFill>
                  <a:srgbClr val="3366FF"/>
                </a:solidFill>
                <a:latin typeface="Times New Roman" pitchFamily="18" charset="0"/>
              </a:rPr>
              <a:t>ขอขอบคุณ</a:t>
            </a:r>
          </a:p>
          <a:p>
            <a:r>
              <a:rPr lang="th-TH" altLang="th-TH" sz="4000" dirty="0" smtClean="0">
                <a:solidFill>
                  <a:srgbClr val="3366FF"/>
                </a:solidFill>
                <a:latin typeface="Times New Roman" pitchFamily="18" charset="0"/>
              </a:rPr>
              <a:t>จาก...สำนักงานคลังจังหวัดพังงา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63" y="469900"/>
            <a:ext cx="2606675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0" y="4429125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4000" dirty="0" smtClean="0">
                <a:solidFill>
                  <a:srgbClr val="FF0000"/>
                </a:solidFill>
                <a:hlinkClick r:id="rId4"/>
              </a:rPr>
              <a:t>กรมบัญชีกลาง </a:t>
            </a:r>
            <a:r>
              <a:rPr lang="en-US" altLang="th-TH" sz="4000" dirty="0" smtClean="0">
                <a:solidFill>
                  <a:srgbClr val="FF0000"/>
                </a:solidFill>
                <a:hlinkClick r:id="rId4"/>
              </a:rPr>
              <a:t>www.cgd.go.th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th-TH" altLang="th-TH" sz="4000" dirty="0" smtClean="0">
                <a:solidFill>
                  <a:srgbClr val="FF0000"/>
                </a:solidFill>
              </a:rPr>
              <a:t>สำนักงานคลังจังหวัดพังงา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en-US" altLang="th-TH" sz="4000" dirty="0" smtClean="0">
                <a:solidFill>
                  <a:srgbClr val="FF0000"/>
                </a:solidFill>
              </a:rPr>
              <a:t>http://www.cgd.go.th/png</a:t>
            </a:r>
            <a:endParaRPr lang="th-TH" altLang="th-TH" sz="6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985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友好合作">
  <a:themeElements>
    <a:clrScheme name="友好合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友好合作">
      <a:majorFont>
        <a:latin typeface="Arial Rounded MT Bold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友好合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ริ่มต้น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12823</TotalTime>
  <Words>200</Words>
  <Application>Microsoft Office PowerPoint</Application>
  <PresentationFormat>นำเสนอทางหน้าจอ (4:3)</PresentationFormat>
  <Paragraphs>77</Paragraphs>
  <Slides>5</Slides>
  <Notes>3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3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8" baseType="lpstr">
      <vt:lpstr>友好合作</vt:lpstr>
      <vt:lpstr>2_ไหลเวียน</vt:lpstr>
      <vt:lpstr>1_ไหลเวียน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การเร่งรัดการใช้จ่ายเงินงบประมาณ ประจำปี พ.ศ. 2548</dc:title>
  <dc:creator>iLLuSioN</dc:creator>
  <cp:lastModifiedBy>ภูวไนย แก้วอำไพ</cp:lastModifiedBy>
  <cp:revision>1002</cp:revision>
  <cp:lastPrinted>2021-02-22T06:04:58Z</cp:lastPrinted>
  <dcterms:created xsi:type="dcterms:W3CDTF">2005-07-26T08:22:10Z</dcterms:created>
  <dcterms:modified xsi:type="dcterms:W3CDTF">2021-02-22T06:06:27Z</dcterms:modified>
</cp:coreProperties>
</file>