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5" r:id="rId1"/>
    <p:sldMasterId id="2147483748" r:id="rId2"/>
    <p:sldMasterId id="2147483772" r:id="rId3"/>
    <p:sldMasterId id="2147483824" r:id="rId4"/>
    <p:sldMasterId id="2147483836" r:id="rId5"/>
  </p:sldMasterIdLst>
  <p:notesMasterIdLst>
    <p:notesMasterId r:id="rId11"/>
  </p:notesMasterIdLst>
  <p:handoutMasterIdLst>
    <p:handoutMasterId r:id="rId12"/>
  </p:handoutMasterIdLst>
  <p:sldIdLst>
    <p:sldId id="2641" r:id="rId6"/>
    <p:sldId id="2642" r:id="rId7"/>
    <p:sldId id="2623" r:id="rId8"/>
    <p:sldId id="2643" r:id="rId9"/>
    <p:sldId id="2611" r:id="rId10"/>
  </p:sldIdLst>
  <p:sldSz cx="9144000" cy="6858000" type="screen4x3"/>
  <p:notesSz cx="6858000" cy="9945688"/>
  <p:embeddedFontLst>
    <p:embeddedFont>
      <p:font typeface="Angsana New" panose="02020603050405020304" pitchFamily="18" charset="-34"/>
      <p:regular r:id="rId13"/>
      <p:bold r:id="rId14"/>
      <p:italic r:id="rId15"/>
      <p:boldItalic r:id="rId16"/>
    </p:embeddedFont>
    <p:embeddedFont>
      <p:font typeface="Tahoma" panose="020B0604030504040204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rdia New" panose="020B0304020202020204" pitchFamily="34" charset="-34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1955CFC-69E5-4026-B472-9B79DF23D3DF}">
          <p14:sldIdLst>
            <p14:sldId id="2641"/>
            <p14:sldId id="2642"/>
            <p14:sldId id="2623"/>
            <p14:sldId id="2643"/>
            <p14:sldId id="261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0000"/>
    <a:srgbClr val="A20000"/>
    <a:srgbClr val="2710B4"/>
    <a:srgbClr val="B80000"/>
    <a:srgbClr val="FF3300"/>
    <a:srgbClr val="143F6A"/>
    <a:srgbClr val="596A85"/>
    <a:srgbClr val="0E1509"/>
    <a:srgbClr val="3C70C4"/>
    <a:srgbClr val="FF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AB0D62-25A6-4EF9-81FB-F035E880611B}" v="2" dt="2020-09-23T10:50:26.4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 autoAdjust="0"/>
    <p:restoredTop sz="96357" autoAdjust="0"/>
  </p:normalViewPr>
  <p:slideViewPr>
    <p:cSldViewPr snapToGrid="0">
      <p:cViewPr>
        <p:scale>
          <a:sx n="90" d="100"/>
          <a:sy n="90" d="100"/>
        </p:scale>
        <p:origin x="-750" y="-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9.fntdata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5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erawat Bunyarangkan" userId="9cebdd4c-bcde-496b-8afe-57cb3fcbe967" providerId="ADAL" clId="{44AB0D62-25A6-4EF9-81FB-F035E880611B}"/>
    <pc:docChg chg="undo custSel modSld">
      <pc:chgData name="Weerawat Bunyarangkan" userId="9cebdd4c-bcde-496b-8afe-57cb3fcbe967" providerId="ADAL" clId="{44AB0D62-25A6-4EF9-81FB-F035E880611B}" dt="2020-09-23T11:34:22.137" v="267" actId="20577"/>
      <pc:docMkLst>
        <pc:docMk/>
      </pc:docMkLst>
      <pc:sldChg chg="addSp delSp modSp mod">
        <pc:chgData name="Weerawat Bunyarangkan" userId="9cebdd4c-bcde-496b-8afe-57cb3fcbe967" providerId="ADAL" clId="{44AB0D62-25A6-4EF9-81FB-F035E880611B}" dt="2020-09-23T10:52:21.991" v="259" actId="1076"/>
        <pc:sldMkLst>
          <pc:docMk/>
          <pc:sldMk cId="2272511904" sldId="440"/>
        </pc:sldMkLst>
        <pc:spChg chg="mod">
          <ac:chgData name="Weerawat Bunyarangkan" userId="9cebdd4c-bcde-496b-8afe-57cb3fcbe967" providerId="ADAL" clId="{44AB0D62-25A6-4EF9-81FB-F035E880611B}" dt="2020-09-23T10:50:50.088" v="183" actId="20577"/>
          <ac:spMkLst>
            <pc:docMk/>
            <pc:sldMk cId="2272511904" sldId="440"/>
            <ac:spMk id="2" creationId="{322790CD-C60C-4BD7-9A32-59DADF3542DA}"/>
          </ac:spMkLst>
        </pc:spChg>
        <pc:spChg chg="add del">
          <ac:chgData name="Weerawat Bunyarangkan" userId="9cebdd4c-bcde-496b-8afe-57cb3fcbe967" providerId="ADAL" clId="{44AB0D62-25A6-4EF9-81FB-F035E880611B}" dt="2020-09-23T10:46:33.153" v="1" actId="22"/>
          <ac:spMkLst>
            <pc:docMk/>
            <pc:sldMk cId="2272511904" sldId="440"/>
            <ac:spMk id="3" creationId="{9190B075-2395-4C83-997F-A13E3D53C6DD}"/>
          </ac:spMkLst>
        </pc:spChg>
        <pc:spChg chg="add mod">
          <ac:chgData name="Weerawat Bunyarangkan" userId="9cebdd4c-bcde-496b-8afe-57cb3fcbe967" providerId="ADAL" clId="{44AB0D62-25A6-4EF9-81FB-F035E880611B}" dt="2020-09-23T10:52:21.991" v="259" actId="1076"/>
          <ac:spMkLst>
            <pc:docMk/>
            <pc:sldMk cId="2272511904" sldId="440"/>
            <ac:spMk id="6" creationId="{C809946D-14C2-44E3-8E41-8B86A0532CFB}"/>
          </ac:spMkLst>
        </pc:spChg>
      </pc:sldChg>
      <pc:sldChg chg="modSp mod">
        <pc:chgData name="Weerawat Bunyarangkan" userId="9cebdd4c-bcde-496b-8afe-57cb3fcbe967" providerId="ADAL" clId="{44AB0D62-25A6-4EF9-81FB-F035E880611B}" dt="2020-09-23T11:34:22.137" v="267" actId="20577"/>
        <pc:sldMkLst>
          <pc:docMk/>
          <pc:sldMk cId="2985737042" sldId="2611"/>
        </pc:sldMkLst>
        <pc:graphicFrameChg chg="modGraphic">
          <ac:chgData name="Weerawat Bunyarangkan" userId="9cebdd4c-bcde-496b-8afe-57cb3fcbe967" providerId="ADAL" clId="{44AB0D62-25A6-4EF9-81FB-F035E880611B}" dt="2020-09-23T11:34:22.137" v="267" actId="20577"/>
          <ac:graphicFrameMkLst>
            <pc:docMk/>
            <pc:sldMk cId="2985737042" sldId="2611"/>
            <ac:graphicFrameMk id="5" creationId="{178CB700-A7FB-4E80-A53A-FE279386F1F1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908" cy="498003"/>
          </a:xfrm>
          <a:prstGeom prst="rect">
            <a:avLst/>
          </a:prstGeom>
        </p:spPr>
        <p:txBody>
          <a:bodyPr vert="horz" lIns="91458" tIns="45728" rIns="91458" bIns="45728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89" y="3"/>
            <a:ext cx="2971908" cy="498003"/>
          </a:xfrm>
          <a:prstGeom prst="rect">
            <a:avLst/>
          </a:prstGeom>
        </p:spPr>
        <p:txBody>
          <a:bodyPr vert="horz" lIns="91458" tIns="45728" rIns="91458" bIns="45728" rtlCol="0"/>
          <a:lstStyle>
            <a:lvl1pPr algn="r">
              <a:defRPr sz="1200"/>
            </a:lvl1pPr>
          </a:lstStyle>
          <a:p>
            <a:fld id="{57DBEC10-2076-4D6C-A119-AE110CFCFAAC}" type="datetimeFigureOut">
              <a:rPr lang="th-TH" smtClean="0"/>
              <a:pPr/>
              <a:t>09/10/63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691"/>
            <a:ext cx="2971908" cy="498003"/>
          </a:xfrm>
          <a:prstGeom prst="rect">
            <a:avLst/>
          </a:prstGeom>
        </p:spPr>
        <p:txBody>
          <a:bodyPr vert="horz" lIns="91458" tIns="45728" rIns="91458" bIns="45728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89" y="9447691"/>
            <a:ext cx="2971908" cy="498003"/>
          </a:xfrm>
          <a:prstGeom prst="rect">
            <a:avLst/>
          </a:prstGeom>
        </p:spPr>
        <p:txBody>
          <a:bodyPr vert="horz" lIns="91458" tIns="45728" rIns="91458" bIns="45728" rtlCol="0" anchor="b"/>
          <a:lstStyle>
            <a:lvl1pPr algn="r">
              <a:defRPr sz="1200"/>
            </a:lvl1pPr>
          </a:lstStyle>
          <a:p>
            <a:fld id="{1271A6C7-01AD-4898-A69F-F21E51C1170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92393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1" y="9"/>
            <a:ext cx="2971800" cy="499013"/>
          </a:xfrm>
          <a:prstGeom prst="rect">
            <a:avLst/>
          </a:prstGeom>
        </p:spPr>
        <p:txBody>
          <a:bodyPr vert="horz" lIns="92052" tIns="46026" rIns="92052" bIns="46026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31" y="9"/>
            <a:ext cx="2971800" cy="499013"/>
          </a:xfrm>
          <a:prstGeom prst="rect">
            <a:avLst/>
          </a:prstGeom>
        </p:spPr>
        <p:txBody>
          <a:bodyPr vert="horz" lIns="92052" tIns="46026" rIns="92052" bIns="46026" rtlCol="0"/>
          <a:lstStyle>
            <a:lvl1pPr algn="r">
              <a:defRPr sz="1200"/>
            </a:lvl1pPr>
          </a:lstStyle>
          <a:p>
            <a:fld id="{89B3FE29-7ED5-489A-A98F-03A3072594B9}" type="datetimeFigureOut">
              <a:rPr lang="th-TH" smtClean="0"/>
              <a:pPr/>
              <a:t>09/10/63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2" tIns="46026" rIns="92052" bIns="46026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86368"/>
            <a:ext cx="5486400" cy="3916115"/>
          </a:xfrm>
          <a:prstGeom prst="rect">
            <a:avLst/>
          </a:prstGeom>
        </p:spPr>
        <p:txBody>
          <a:bodyPr vert="horz" lIns="92052" tIns="46026" rIns="92052" bIns="460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1" y="9446684"/>
            <a:ext cx="2971800" cy="499011"/>
          </a:xfrm>
          <a:prstGeom prst="rect">
            <a:avLst/>
          </a:prstGeom>
        </p:spPr>
        <p:txBody>
          <a:bodyPr vert="horz" lIns="92052" tIns="46026" rIns="92052" bIns="46026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31" y="9446684"/>
            <a:ext cx="2971800" cy="499011"/>
          </a:xfrm>
          <a:prstGeom prst="rect">
            <a:avLst/>
          </a:prstGeom>
        </p:spPr>
        <p:txBody>
          <a:bodyPr vert="horz" lIns="92052" tIns="46026" rIns="92052" bIns="46026" rtlCol="0" anchor="b"/>
          <a:lstStyle>
            <a:lvl1pPr algn="r">
              <a:defRPr sz="1200"/>
            </a:lvl1pPr>
          </a:lstStyle>
          <a:p>
            <a:fld id="{2964C197-F2EC-4792-88B0-A8B72B8392B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450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2071F9-4FB1-45B6-8464-72F2164694AA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66768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2956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DB7BE-6BE3-4BDC-8882-6E42F88622EB}" type="datetime1">
              <a:rPr lang="th-TH" smtClean="0"/>
              <a:t>09/10/63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184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1D78-EDBA-4A81-9D18-CF8FFB7656DB}" type="datetime1">
              <a:rPr lang="th-TH" smtClean="0"/>
              <a:t>09/10/63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4080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1"/>
          <p:cNvSpPr>
            <a:spLocks noChangeShapeType="1"/>
          </p:cNvSpPr>
          <p:nvPr userDrawn="1"/>
        </p:nvSpPr>
        <p:spPr bwMode="auto">
          <a:xfrm>
            <a:off x="1" y="4475361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hangingPunct="0"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467" y="3286539"/>
            <a:ext cx="9144000" cy="10154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th-TH" sz="2800" b="1" dirty="0">
                <a:solidFill>
                  <a:srgbClr val="2E2E9C"/>
                </a:solidFill>
              </a:rPr>
              <a:t>พัฒนาระบบราชการ เพื่อชีวิตที่ดีขึ้นของประชาชน</a:t>
            </a:r>
            <a:endParaRPr lang="en-US" sz="2800" b="1" dirty="0">
              <a:solidFill>
                <a:srgbClr val="2E2E9C"/>
              </a:solidFill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2E2E9C"/>
                </a:solidFill>
              </a:rPr>
              <a:t>GOOD  GOVERNANCE  FOR  BETTER  LIFE</a:t>
            </a:r>
            <a:endParaRPr lang="th-TH" sz="4000" b="1" dirty="0">
              <a:solidFill>
                <a:srgbClr val="2E2E9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414" y="2092967"/>
            <a:ext cx="1302570" cy="10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9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A7C-06C4-4A82-8C01-E24ADFBFF26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5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0B763-AF98-4D0E-BE78-9831FA64DF5B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2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1D98-FE83-48A5-ACE5-F6753AFA67B6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96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F9144-9129-4760-87DC-4AB4DCF98385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323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F423-2F14-4495-AB08-70FEB4792628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650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7436-B699-40A8-93C5-6850F42CFA6F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06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35D21-C0F7-4041-A135-AE5CDD9B5BCD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125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938E6-C364-4936-B14F-5C4C0A5DCC8E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81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EB1B-C470-46A7-878B-E868775AAB4E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408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BCA01-6634-48C5-A641-2A9CACFF23C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878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185E-0AA0-46ED-BA34-D2DAC942B50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816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DB7BE-6BE3-4BDC-8882-6E42F88622EB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21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6BC-1888-48E9-9195-84C5CC9F40FC}" type="datetime1">
              <a:rPr lang="th-TH" smtClean="0"/>
              <a:t>09/10/63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5389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7D103AA-8845-4AAA-8DCD-945F174AEA2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4467" y="43949"/>
            <a:ext cx="9139533" cy="620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8" name="Line 31"/>
          <p:cNvSpPr>
            <a:spLocks noChangeShapeType="1"/>
          </p:cNvSpPr>
          <p:nvPr userDrawn="1"/>
        </p:nvSpPr>
        <p:spPr bwMode="auto">
          <a:xfrm>
            <a:off x="0" y="680521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Line 31"/>
          <p:cNvSpPr>
            <a:spLocks noChangeShapeType="1"/>
          </p:cNvSpPr>
          <p:nvPr userDrawn="1"/>
        </p:nvSpPr>
        <p:spPr bwMode="auto">
          <a:xfrm>
            <a:off x="0" y="19813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82550" y="191022"/>
            <a:ext cx="7842250" cy="381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194" y="80928"/>
            <a:ext cx="606256" cy="5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2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96F9E-FC79-495D-A315-5CF5CCA2C301}" type="datetime1">
              <a:rPr lang="th-TH" smtClean="0"/>
              <a:t>09/10/63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EB1FE844-FDB9-4FED-B9F1-14F7E26DA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6600" y="655109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7D103AA-8845-4AAA-8DCD-945F174AEA2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xmlns="" id="{863C10E3-BA1C-4D2A-8415-ADB45EE1E6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553183"/>
            <a:ext cx="9139533" cy="16868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Line 31">
            <a:extLst>
              <a:ext uri="{FF2B5EF4-FFF2-40B4-BE49-F238E27FC236}">
                <a16:creationId xmlns:a16="http://schemas.microsoft.com/office/drawing/2014/main" xmlns="" id="{8D54ED21-F984-4EE2-BD6C-40987FF5BA4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4334995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0" name="Line 31">
            <a:extLst>
              <a:ext uri="{FF2B5EF4-FFF2-40B4-BE49-F238E27FC236}">
                <a16:creationId xmlns:a16="http://schemas.microsoft.com/office/drawing/2014/main" xmlns="" id="{9D63FDC9-1ED5-4349-B491-12C22CB06A7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2464277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408466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5FD060A-DB99-4B43-9AAF-54CBCD736EA3}" type="datetime1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  <a:cs typeface="Cordia New" panose="020B0304020202020204" pitchFamily="34" charset="-34"/>
              </a:rPr>
              <a:t>09/10/63</a:t>
            </a:fld>
            <a:endParaRPr lang="th-TH">
              <a:solidFill>
                <a:prstClr val="black">
                  <a:tint val="75000"/>
                </a:prstClr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h-TH">
              <a:solidFill>
                <a:prstClr val="black">
                  <a:tint val="75000"/>
                </a:prstClr>
              </a:solidFill>
              <a:latin typeface="Calibri"/>
              <a:cs typeface="Cordia New" panose="020B0304020202020204" pitchFamily="34" charset="-34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F7AB7990-C23E-452F-BB36-AD412BC74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6600" y="65389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7D103AA-8845-4AAA-8DCD-945F174AEA2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197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DB611-0B24-410B-B2DA-AD474DC9926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467" y="43949"/>
            <a:ext cx="9139533" cy="620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8" name="Line 31"/>
          <p:cNvSpPr>
            <a:spLocks noChangeShapeType="1"/>
          </p:cNvSpPr>
          <p:nvPr/>
        </p:nvSpPr>
        <p:spPr bwMode="auto">
          <a:xfrm>
            <a:off x="0" y="680521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Line 31"/>
          <p:cNvSpPr>
            <a:spLocks noChangeShapeType="1"/>
          </p:cNvSpPr>
          <p:nvPr/>
        </p:nvSpPr>
        <p:spPr bwMode="auto">
          <a:xfrm>
            <a:off x="0" y="19813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2550" y="191022"/>
            <a:ext cx="7842250" cy="381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194" y="80928"/>
            <a:ext cx="606256" cy="5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6BC-1888-48E9-9195-84C5CC9F40FC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09/10/63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5389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7D103AA-8845-4AAA-8DCD-945F174AEA28}" type="slidenum">
              <a:rPr lang="th-TH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4467" y="43949"/>
            <a:ext cx="9139533" cy="620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8" name="Line 31"/>
          <p:cNvSpPr>
            <a:spLocks noChangeShapeType="1"/>
          </p:cNvSpPr>
          <p:nvPr userDrawn="1"/>
        </p:nvSpPr>
        <p:spPr bwMode="auto">
          <a:xfrm>
            <a:off x="0" y="680521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Line 31"/>
          <p:cNvSpPr>
            <a:spLocks noChangeShapeType="1"/>
          </p:cNvSpPr>
          <p:nvPr userDrawn="1"/>
        </p:nvSpPr>
        <p:spPr bwMode="auto">
          <a:xfrm>
            <a:off x="0" y="19813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82550" y="191022"/>
            <a:ext cx="7842250" cy="381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194" y="80928"/>
            <a:ext cx="606256" cy="5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47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AD40EB7B-C54D-4E5F-88DD-6F3B534A8E52}"/>
              </a:ext>
            </a:extLst>
          </p:cNvPr>
          <p:cNvSpPr/>
          <p:nvPr/>
        </p:nvSpPr>
        <p:spPr>
          <a:xfrm>
            <a:off x="22228" y="4996940"/>
            <a:ext cx="9145361" cy="18565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8EAFD2FF-8059-4C26-9BA2-A1A8BB053855}"/>
              </a:ext>
            </a:extLst>
          </p:cNvPr>
          <p:cNvSpPr/>
          <p:nvPr/>
        </p:nvSpPr>
        <p:spPr>
          <a:xfrm rot="16200000">
            <a:off x="-414216" y="5913524"/>
            <a:ext cx="1215596" cy="377377"/>
          </a:xfrm>
          <a:prstGeom prst="rect">
            <a:avLst/>
          </a:prstGeom>
          <a:solidFill>
            <a:srgbClr val="59595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 </a:t>
            </a:r>
            <a:r>
              <a:rPr kumimoji="0" lang="en-US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th-TH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จังหวัด)</a:t>
            </a:r>
            <a:endParaRPr kumimoji="0" lang="en-US" sz="900" b="0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xmlns="" id="{6C405B98-D20B-46AA-B8CD-0398A3458FE6}"/>
              </a:ext>
            </a:extLst>
          </p:cNvPr>
          <p:cNvSpPr/>
          <p:nvPr/>
        </p:nvSpPr>
        <p:spPr>
          <a:xfrm>
            <a:off x="12096" y="2112718"/>
            <a:ext cx="9094641" cy="1401902"/>
          </a:xfrm>
          <a:prstGeom prst="rect">
            <a:avLst/>
          </a:prstGeom>
          <a:solidFill>
            <a:srgbClr val="FCE9DC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xmlns="" id="{E8605145-AEE7-4636-A0E4-E13DC11A95D0}"/>
              </a:ext>
            </a:extLst>
          </p:cNvPr>
          <p:cNvSpPr/>
          <p:nvPr/>
        </p:nvSpPr>
        <p:spPr>
          <a:xfrm>
            <a:off x="6101832" y="5581208"/>
            <a:ext cx="2881301" cy="30605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ตัวชี้วัดที่ </a:t>
            </a:r>
            <a:r>
              <a:rPr kumimoji="0" lang="en-US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xmlns="" id="{335DBD33-F4D8-48E0-9773-4305248221DA}"/>
              </a:ext>
            </a:extLst>
          </p:cNvPr>
          <p:cNvSpPr/>
          <p:nvPr/>
        </p:nvSpPr>
        <p:spPr>
          <a:xfrm rot="16200000">
            <a:off x="-143484" y="5019941"/>
            <a:ext cx="675945" cy="379840"/>
          </a:xfrm>
          <a:prstGeom prst="rect">
            <a:avLst/>
          </a:prstGeom>
          <a:solidFill>
            <a:srgbClr val="59595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</a:t>
            </a:r>
            <a:br>
              <a:rPr kumimoji="0" lang="th-TH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การพัฒนา</a:t>
            </a:r>
            <a:endParaRPr kumimoji="0" lang="en-US" sz="900" b="0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th-TH" sz="9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จังหวัด)</a:t>
            </a:r>
            <a:endParaRPr kumimoji="0" lang="en-US" sz="900" b="0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xmlns="" id="{2E76976B-F3F6-446D-A698-36F8E46F9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703" y="4993987"/>
            <a:ext cx="1985614" cy="499940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txBody>
          <a:bodyPr wrap="square" rtlCol="0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>
              <a:defRPr/>
            </a:pPr>
            <a:r>
              <a:rPr lang="th-TH" sz="800" dirty="0"/>
              <a:t>สร้างเสริมคุณภาพการท่องเที่ยวเชิงนิเวศครบวงจร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4" name="TextBox 102">
            <a:extLst>
              <a:ext uri="{FF2B5EF4-FFF2-40B4-BE49-F238E27FC236}">
                <a16:creationId xmlns:a16="http://schemas.microsoft.com/office/drawing/2014/main" xmlns="" id="{1BD10A73-7932-44D4-9498-DF1ADF65A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223" y="4988940"/>
            <a:ext cx="2594171" cy="495403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txBody>
          <a:bodyPr wrap="square" rtlCol="0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th-TH" sz="800" dirty="0"/>
              <a:t>สร้างเสริมระบบการผลิต แปรรูป การบริโภค การค้า </a:t>
            </a:r>
            <a:r>
              <a:rPr lang="th-TH" sz="800" dirty="0" smtClean="0"/>
              <a:t>                                    </a:t>
            </a:r>
          </a:p>
          <a:p>
            <a:r>
              <a:rPr lang="th-TH" sz="800" dirty="0" smtClean="0"/>
              <a:t>การ</a:t>
            </a:r>
            <a:r>
              <a:rPr lang="th-TH" sz="800" dirty="0"/>
              <a:t>บริหารจัดการ ด้านการเกษตรอย่างเป็นระบบและยั่งยืน</a:t>
            </a:r>
            <a:endParaRPr lang="en-US" sz="800" dirty="0"/>
          </a:p>
        </p:txBody>
      </p:sp>
      <p:sp>
        <p:nvSpPr>
          <p:cNvPr id="317" name="Rectangle 185">
            <a:extLst>
              <a:ext uri="{FF2B5EF4-FFF2-40B4-BE49-F238E27FC236}">
                <a16:creationId xmlns:a16="http://schemas.microsoft.com/office/drawing/2014/main" xmlns="" id="{540F39A8-8819-48B0-A11E-DD0A7A0EBC59}"/>
              </a:ext>
            </a:extLst>
          </p:cNvPr>
          <p:cNvSpPr/>
          <p:nvPr/>
        </p:nvSpPr>
        <p:spPr>
          <a:xfrm rot="16200000">
            <a:off x="-133365" y="2606949"/>
            <a:ext cx="673278" cy="382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ยุทธศาสตร์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(ภาค)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8" name="Rectangle 121">
            <a:extLst>
              <a:ext uri="{FF2B5EF4-FFF2-40B4-BE49-F238E27FC236}">
                <a16:creationId xmlns:a16="http://schemas.microsoft.com/office/drawing/2014/main" xmlns="" id="{0BFDB232-5127-4555-B443-F35A61C6201C}"/>
              </a:ext>
            </a:extLst>
          </p:cNvPr>
          <p:cNvSpPr/>
          <p:nvPr/>
        </p:nvSpPr>
        <p:spPr>
          <a:xfrm rot="16200000">
            <a:off x="-117583" y="2951411"/>
            <a:ext cx="663568" cy="37983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0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0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(ภาค)</a:t>
            </a:r>
            <a:endParaRPr kumimoji="0" lang="en-US" sz="800" b="0" i="0" u="none" strike="noStrike" kern="1200" cap="none" spc="-4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xmlns="" id="{5B1DD81B-9C71-4FD1-B480-8F82790737A5}"/>
              </a:ext>
            </a:extLst>
          </p:cNvPr>
          <p:cNvSpPr/>
          <p:nvPr/>
        </p:nvSpPr>
        <p:spPr>
          <a:xfrm>
            <a:off x="186734" y="3535901"/>
            <a:ext cx="8927252" cy="13461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xmlns="" id="{F6F1609E-724B-47A9-9801-C45A76C0689F}"/>
              </a:ext>
            </a:extLst>
          </p:cNvPr>
          <p:cNvSpPr/>
          <p:nvPr/>
        </p:nvSpPr>
        <p:spPr>
          <a:xfrm rot="16200000">
            <a:off x="-179526" y="4323444"/>
            <a:ext cx="770280" cy="37737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8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th-TH" sz="8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กลุ่มจังหวัด)</a:t>
            </a:r>
            <a:endParaRPr kumimoji="0" lang="en-US" sz="800" b="0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xmlns="" id="{B7D94519-8804-4E75-B0FE-643F7488ABDA}"/>
              </a:ext>
            </a:extLst>
          </p:cNvPr>
          <p:cNvSpPr/>
          <p:nvPr/>
        </p:nvSpPr>
        <p:spPr>
          <a:xfrm>
            <a:off x="462920" y="4089579"/>
            <a:ext cx="1948396" cy="77027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ร้อยละที่เพิ่มขึ้นของผลิตภัณฑ์มวลรวมกลุ่มจังหวัดภาคการเษตร ร้อยละ 25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ร้อยละที่เพิ่มขึ้นของสินค้าเกษตรและอาหารที่ได้คุณภาพมาตรฐาน ร้อยละ 25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ร่อยละของทรัพยากรสัตว์น้ำเพิ่มขึ้น ร้อยละ 15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kumimoji="0" lang="th-TH" sz="7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ร้อยละที่เพิ่มขึ้นของมูลค่าสินค้าเกษตร ร้อยละ 25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xmlns="" id="{2986981D-BE47-4BA2-89A9-478D1427AE7C}"/>
              </a:ext>
            </a:extLst>
          </p:cNvPr>
          <p:cNvSpPr/>
          <p:nvPr/>
        </p:nvSpPr>
        <p:spPr>
          <a:xfrm rot="16200000">
            <a:off x="-124507" y="3610697"/>
            <a:ext cx="652751" cy="3798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7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</a:t>
            </a:r>
            <a:br>
              <a:rPr kumimoji="0" lang="th-TH" sz="7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7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การพัฒนา</a:t>
            </a:r>
            <a:endParaRPr kumimoji="0" lang="en-US" sz="700" b="0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7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7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kumimoji="0" lang="th-TH" sz="7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กลุ่มจังหวัด)</a:t>
            </a:r>
            <a:endParaRPr kumimoji="0" lang="en-US" sz="700" b="0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0" name="Title 1">
            <a:extLst>
              <a:ext uri="{FF2B5EF4-FFF2-40B4-BE49-F238E27FC236}">
                <a16:creationId xmlns:a16="http://schemas.microsoft.com/office/drawing/2014/main" xmlns="" id="{C59ECAE6-6267-47BB-8347-D7FABB67B3F1}"/>
              </a:ext>
            </a:extLst>
          </p:cNvPr>
          <p:cNvSpPr txBox="1">
            <a:spLocks/>
          </p:cNvSpPr>
          <p:nvPr/>
        </p:nvSpPr>
        <p:spPr>
          <a:xfrm>
            <a:off x="128079" y="29766"/>
            <a:ext cx="86106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ความเชื่อมโยงยุทธศาสตร์ระดับชาติกับตัวชี้วัดของ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….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(ส่วนราชการไม่ต้องงกรอก)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xmlns="" id="{397CBB20-7C4D-4F8E-B64C-2B4C4DF9AD25}"/>
              </a:ext>
            </a:extLst>
          </p:cNvPr>
          <p:cNvSpPr/>
          <p:nvPr/>
        </p:nvSpPr>
        <p:spPr>
          <a:xfrm>
            <a:off x="37883" y="988004"/>
            <a:ext cx="9061612" cy="1179824"/>
          </a:xfrm>
          <a:prstGeom prst="rect">
            <a:avLst/>
          </a:prstGeom>
          <a:solidFill>
            <a:srgbClr val="F0E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7813FAF1-2B03-4800-8E98-A6C537B4E4BB}"/>
              </a:ext>
            </a:extLst>
          </p:cNvPr>
          <p:cNvSpPr txBox="1"/>
          <p:nvPr/>
        </p:nvSpPr>
        <p:spPr>
          <a:xfrm>
            <a:off x="5546" y="687784"/>
            <a:ext cx="912433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ยุทธศาสตร์ชาติ พ.ศ. </a:t>
            </a:r>
            <a:r>
              <a:rPr kumimoji="0" lang="en-US" sz="1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2561 – 2580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76FC2E9-B1FC-4B1F-BB46-7CBCC62DA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D103AA-8845-4AAA-8DCD-945F174AEA28}" type="slidenum">
              <a:rPr kumimoji="0" lang="th-TH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th-TH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TextBox 102">
            <a:extLst>
              <a:ext uri="{FF2B5EF4-FFF2-40B4-BE49-F238E27FC236}">
                <a16:creationId xmlns:a16="http://schemas.microsoft.com/office/drawing/2014/main" xmlns="" id="{1BD10A73-7932-44D4-9498-DF1ADF65A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156" y="4999883"/>
            <a:ext cx="1910444" cy="473515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txBody>
          <a:bodyPr wrap="square" rtlCol="0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>
              <a:defRPr/>
            </a:pPr>
            <a:r>
              <a:rPr lang="th-TH" sz="800" dirty="0">
                <a:solidFill>
                  <a:prstClr val="black"/>
                </a:solidFill>
              </a:rPr>
              <a:t>สร้างเสริมระบบการจัดการทรัพยากรธรรมชาติและสิ่งแวดล้อม </a:t>
            </a:r>
          </a:p>
          <a:p>
            <a:pPr lvl="0">
              <a:defRPr/>
            </a:pPr>
            <a:r>
              <a:rPr lang="th-TH" sz="800" dirty="0">
                <a:solidFill>
                  <a:prstClr val="black"/>
                </a:solidFill>
              </a:rPr>
              <a:t>  ให้มีประสิทธิภาพและสมดุล</a:t>
            </a:r>
          </a:p>
        </p:txBody>
      </p:sp>
      <p:sp>
        <p:nvSpPr>
          <p:cNvPr id="3" name="Pentagon 217">
            <a:extLst>
              <a:ext uri="{FF2B5EF4-FFF2-40B4-BE49-F238E27FC236}">
                <a16:creationId xmlns:a16="http://schemas.microsoft.com/office/drawing/2014/main" xmlns="" id="{313958DF-F3EC-400D-963C-B76D8AE18AB7}"/>
              </a:ext>
            </a:extLst>
          </p:cNvPr>
          <p:cNvSpPr/>
          <p:nvPr/>
        </p:nvSpPr>
        <p:spPr>
          <a:xfrm>
            <a:off x="2159481" y="1084806"/>
            <a:ext cx="2226945" cy="200886"/>
          </a:xfrm>
          <a:prstGeom prst="homePlate">
            <a:avLst>
              <a:gd name="adj" fmla="val 256"/>
            </a:avLst>
          </a:prstGeom>
          <a:solidFill>
            <a:srgbClr val="C6A690"/>
          </a:solidFill>
          <a:ln w="28575">
            <a:solidFill>
              <a:srgbClr val="9B6E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แผนฯ </a:t>
            </a: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12 (</a:t>
            </a:r>
            <a:r>
              <a:rPr kumimoji="0" lang="th-TH" alt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ปี </a:t>
            </a: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60-64)</a:t>
            </a:r>
            <a:endParaRPr kumimoji="0" lang="th-TH" alt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</p:txBody>
      </p:sp>
      <p:sp>
        <p:nvSpPr>
          <p:cNvPr id="4" name="Pentagon 219">
            <a:extLst>
              <a:ext uri="{FF2B5EF4-FFF2-40B4-BE49-F238E27FC236}">
                <a16:creationId xmlns:a16="http://schemas.microsoft.com/office/drawing/2014/main" xmlns="" id="{F09384AC-1ECE-48D7-AE2A-75C8679AADE4}"/>
              </a:ext>
            </a:extLst>
          </p:cNvPr>
          <p:cNvSpPr/>
          <p:nvPr/>
        </p:nvSpPr>
        <p:spPr>
          <a:xfrm>
            <a:off x="4401256" y="1084807"/>
            <a:ext cx="4650318" cy="235554"/>
          </a:xfrm>
          <a:prstGeom prst="homePlate">
            <a:avLst>
              <a:gd name="adj" fmla="val 256"/>
            </a:avLst>
          </a:prstGeom>
          <a:solidFill>
            <a:srgbClr val="385723"/>
          </a:solidFill>
          <a:ln w="28575"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นโยบายรัฐบาล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F226B4F-C32C-4587-9EDA-F336D41A09CB}"/>
              </a:ext>
            </a:extLst>
          </p:cNvPr>
          <p:cNvSpPr/>
          <p:nvPr/>
        </p:nvSpPr>
        <p:spPr>
          <a:xfrm>
            <a:off x="2153131" y="1326713"/>
            <a:ext cx="2231553" cy="763551"/>
          </a:xfrm>
          <a:prstGeom prst="rect">
            <a:avLst/>
          </a:prstGeom>
          <a:solidFill>
            <a:srgbClr val="F6EFEA"/>
          </a:solidFill>
          <a:ln>
            <a:solidFill>
              <a:srgbClr val="BC8A6C"/>
            </a:solidFill>
          </a:ln>
        </p:spPr>
        <p:txBody>
          <a:bodyPr wrap="square">
            <a:noAutofit/>
          </a:bodyPr>
          <a:lstStyle/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kumimoji="0" lang="th-TH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การสร้างความเป็นธรรมและลดความเหลื่อมล้ำในสังคม</a:t>
            </a:r>
            <a:endParaRPr kumimoji="0" lang="en-US" sz="700" b="0" i="0" u="none" strike="noStrike" kern="120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kumimoji="0" lang="th-TH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การสร้างความเข้มแข็งทางเศรษฐกิจและแข่งขันได้อย่างยั่งยืน</a:t>
            </a:r>
            <a:endParaRPr kumimoji="0" lang="en-US" sz="700" b="0" i="0" u="none" strike="noStrike" kern="120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kumimoji="0" lang="th-TH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การเติบโตที่เป็นมิตรกับสิ่งแวดล้อมเพื่อการพัฒนาที่ยั่งยืน</a:t>
            </a:r>
            <a:endParaRPr kumimoji="0" lang="en-US" sz="700" b="0" i="0" u="none" strike="noStrike" kern="120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4300" marR="0" lvl="0" indent="-1143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kumimoji="0" lang="th-TH" sz="7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การเสริมสร้างความมั่นคงแห่งชาติเพื่อพัฒนาประเทศสู่ความมั่งคั่งและยั่งยืน</a:t>
            </a:r>
            <a:endParaRPr kumimoji="0" lang="en-US" sz="700" b="0" i="0" u="none" strike="noStrike" kern="120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68F9463-B169-4D9A-B644-3D1586F7230C}"/>
              </a:ext>
            </a:extLst>
          </p:cNvPr>
          <p:cNvSpPr/>
          <p:nvPr/>
        </p:nvSpPr>
        <p:spPr>
          <a:xfrm rot="16200000">
            <a:off x="4100279" y="1626606"/>
            <a:ext cx="773276" cy="16285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หลัก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C7EB1A1-A504-43A2-BF1A-962CC97C7412}"/>
              </a:ext>
            </a:extLst>
          </p:cNvPr>
          <p:cNvSpPr/>
          <p:nvPr/>
        </p:nvSpPr>
        <p:spPr>
          <a:xfrm rot="16200000">
            <a:off x="7183462" y="1624214"/>
            <a:ext cx="769240" cy="1628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เร่งด่วน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9C37CC3-AE7E-463A-8744-05FAC2D0B2C4}"/>
              </a:ext>
            </a:extLst>
          </p:cNvPr>
          <p:cNvSpPr/>
          <p:nvPr/>
        </p:nvSpPr>
        <p:spPr>
          <a:xfrm>
            <a:off x="7665783" y="1329496"/>
            <a:ext cx="1374961" cy="738664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แก้ไขปัญหาการดำรงชีวิต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ช่วยเหลือเกษตรกร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การวางรากฐานของระบบเศรษฐกิจของประเทศสู่อนาคต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9.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แก้ไขปัญหายาเสพติด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พัฒนาระบบการให้บริการประชาชน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11.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จัดเตรียมมาตรการรองรับภัยแล้ง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8E2A2B-F614-4708-8CB0-1222A43B7CB2}"/>
              </a:ext>
            </a:extLst>
          </p:cNvPr>
          <p:cNvSpPr/>
          <p:nvPr/>
        </p:nvSpPr>
        <p:spPr>
          <a:xfrm rot="16200000">
            <a:off x="-292784" y="1399819"/>
            <a:ext cx="1009868" cy="379842"/>
          </a:xfrm>
          <a:prstGeom prst="rect">
            <a:avLst/>
          </a:prstGeom>
          <a:solidFill>
            <a:srgbClr val="3D313F"/>
          </a:solidFill>
          <a:ln>
            <a:solidFill>
              <a:srgbClr val="3D31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แผน/นโยบาย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Pentagon 218">
            <a:extLst>
              <a:ext uri="{FF2B5EF4-FFF2-40B4-BE49-F238E27FC236}">
                <a16:creationId xmlns:a16="http://schemas.microsoft.com/office/drawing/2014/main" xmlns="" id="{54998054-D02A-4A7A-BA6A-D52DF464A47C}"/>
              </a:ext>
            </a:extLst>
          </p:cNvPr>
          <p:cNvSpPr/>
          <p:nvPr/>
        </p:nvSpPr>
        <p:spPr>
          <a:xfrm>
            <a:off x="419874" y="1086902"/>
            <a:ext cx="1703286" cy="206401"/>
          </a:xfrm>
          <a:prstGeom prst="homePlate">
            <a:avLst>
              <a:gd name="adj" fmla="val 256"/>
            </a:avLst>
          </a:prstGeom>
          <a:solidFill>
            <a:srgbClr val="847072"/>
          </a:solidFill>
          <a:ln w="28575">
            <a:solidFill>
              <a:srgbClr val="685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แผนแม่บทภายใต้ยุทธศาสตร์ชาติ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75C88FD-7859-4CB3-9649-D4C47BB66CAD}"/>
              </a:ext>
            </a:extLst>
          </p:cNvPr>
          <p:cNvSpPr/>
          <p:nvPr/>
        </p:nvSpPr>
        <p:spPr>
          <a:xfrm>
            <a:off x="419874" y="1323732"/>
            <a:ext cx="1711593" cy="759667"/>
          </a:xfrm>
          <a:prstGeom prst="rect">
            <a:avLst/>
          </a:prstGeom>
          <a:solidFill>
            <a:srgbClr val="E6E2E2"/>
          </a:solidFill>
          <a:ln>
            <a:solidFill>
              <a:srgbClr val="847072"/>
            </a:solidFill>
          </a:ln>
        </p:spPr>
        <p:txBody>
          <a:bodyPr wrap="square" numCol="2">
            <a:noAutofit/>
          </a:bodyPr>
          <a:lstStyle/>
          <a:p>
            <a:pPr marL="117475" marR="0" lvl="0" indent="-1174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การต่างประเทศ </a:t>
            </a:r>
          </a:p>
          <a:p>
            <a:pPr marL="117475" marR="0" lvl="0" indent="-1174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เขตเศรษฐกิจพิเศษ</a:t>
            </a:r>
          </a:p>
          <a:p>
            <a:pPr marL="117475" marR="0" lvl="0" indent="-1174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การเกษตร</a:t>
            </a:r>
          </a:p>
          <a:p>
            <a:pPr marL="117475" marR="0" lvl="0" indent="-1174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การท่องเที่ยว</a:t>
            </a:r>
          </a:p>
          <a:p>
            <a:pPr marL="117475" marR="0" lvl="0" indent="-1174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7475" marR="0" lvl="0" indent="-1174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7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การสร้างการเติบโตอย่างยั่งยืน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7475" marR="0" lvl="0" indent="-1174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เศรษฐกิจฐานราก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7475" marR="0" lvl="0" indent="-1174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การบริหารจัดการน้ำทั้งระบบ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CE183F3-1C16-4826-8297-1114F07C74F1}"/>
              </a:ext>
            </a:extLst>
          </p:cNvPr>
          <p:cNvSpPr/>
          <p:nvPr/>
        </p:nvSpPr>
        <p:spPr>
          <a:xfrm>
            <a:off x="4583285" y="1329496"/>
            <a:ext cx="2887096" cy="757506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3D3C8BFD-D1EC-458A-A7F0-B9E083A88CC6}"/>
              </a:ext>
            </a:extLst>
          </p:cNvPr>
          <p:cNvGraphicFramePr>
            <a:graphicFrameLocks noGrp="1"/>
          </p:cNvGraphicFramePr>
          <p:nvPr/>
        </p:nvGraphicFramePr>
        <p:xfrm>
          <a:off x="4583285" y="1291396"/>
          <a:ext cx="2955897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75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6797">
                <a:tc>
                  <a:txBody>
                    <a:bodyPr/>
                    <a:lstStyle/>
                    <a:p>
                      <a:pPr marL="111125" indent="-111125">
                        <a:spcBef>
                          <a:spcPts val="0"/>
                        </a:spcBef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</a:t>
                      </a:r>
                      <a:r>
                        <a:rPr lang="th-TH" sz="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สร้างความมั่นคงและปลอดภัยของประเทศ</a:t>
                      </a:r>
                      <a:endParaRPr lang="en-US" sz="6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11125" indent="-111125">
                        <a:spcBef>
                          <a:spcPts val="0"/>
                        </a:spcBef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</a:t>
                      </a:r>
                      <a:r>
                        <a:rPr lang="th-TH" sz="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พัฒนาเศรษฐกิจและความสามารถในการแข่งขัน</a:t>
                      </a:r>
                      <a:endParaRPr lang="en-US" sz="6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11125" indent="-111125">
                        <a:spcBef>
                          <a:spcPts val="0"/>
                        </a:spcBef>
                      </a:pPr>
                      <a:r>
                        <a:rPr lang="en-US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 </a:t>
                      </a:r>
                      <a:r>
                        <a:rPr lang="th-TH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พัฒนาพื้นที่เศรษฐกิจและกระจายความเจริญสู่ภูมิภาค</a:t>
                      </a:r>
                    </a:p>
                    <a:p>
                      <a:pPr marL="111125" marR="0" lvl="0" indent="-1111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 </a:t>
                      </a:r>
                      <a:r>
                        <a:rPr lang="th-TH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การพัฒนาสร้างความเข้มแข็งจากฐานราก</a:t>
                      </a:r>
                      <a:endParaRPr lang="en-US" sz="6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</a:t>
                      </a:r>
                      <a:r>
                        <a:rPr lang="th-TH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การปฏิรูปกระบวนการเรียนรู้</a:t>
                      </a:r>
                      <a:endParaRPr lang="en-US" sz="600" b="0" dirty="0">
                        <a:solidFill>
                          <a:prstClr val="black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11125" indent="-111125">
                        <a:spcBef>
                          <a:spcPts val="0"/>
                        </a:spcBef>
                      </a:pPr>
                      <a:r>
                        <a:rPr lang="en-US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</a:t>
                      </a:r>
                      <a:r>
                        <a:rPr lang="th-TH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พัฒนาระบบสาธารณสุขและหลักประกันทางสังคม </a:t>
                      </a:r>
                      <a:endParaRPr lang="en-US" sz="600" b="0" dirty="0">
                        <a:solidFill>
                          <a:prstClr val="black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11125" indent="-111125">
                        <a:spcBef>
                          <a:spcPts val="0"/>
                        </a:spcBef>
                      </a:pPr>
                      <a:r>
                        <a:rPr lang="en-US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 </a:t>
                      </a:r>
                      <a:r>
                        <a:rPr lang="th-TH" sz="600" b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ฟื้นฟูทรัพยากรทางธรรมชาติและรักษาสิ่งแวดล้อม </a:t>
                      </a:r>
                      <a:endParaRPr lang="en-US" sz="600" b="0" dirty="0">
                        <a:solidFill>
                          <a:prstClr val="black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11125" indent="-111125">
                        <a:spcBef>
                          <a:spcPts val="0"/>
                        </a:spcBef>
                      </a:pPr>
                      <a:r>
                        <a:rPr lang="th-TH" sz="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 ปฏิรูปการบริหารจัดการภาครัฐ แข่งขัน</a:t>
                      </a:r>
                    </a:p>
                    <a:p>
                      <a:pPr marL="111125" indent="-111125">
                        <a:spcBef>
                          <a:spcPts val="0"/>
                        </a:spcBef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 </a:t>
                      </a:r>
                      <a:r>
                        <a:rPr lang="th-TH" sz="6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ป้องกันและปราบปรามการทุจริต</a:t>
                      </a:r>
                      <a:endParaRPr lang="en-US" sz="6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D2D59BB-2FBB-4F52-9149-134289257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34" y="3548572"/>
            <a:ext cx="1972846" cy="429465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txBody>
          <a:bodyPr wrap="square" rtlCol="0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พัฒนาคุณภาพการผลิตสินค้าเกษตร</a:t>
            </a:r>
            <a:b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และอุตสาหกรรมให้มีมาตรฐาน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02">
            <a:extLst>
              <a:ext uri="{FF2B5EF4-FFF2-40B4-BE49-F238E27FC236}">
                <a16:creationId xmlns:a16="http://schemas.microsoft.com/office/drawing/2014/main" xmlns="" id="{16F49FDD-1FFB-4237-B1E0-1176DFDC7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3825" y="3551104"/>
            <a:ext cx="2574569" cy="431402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txBody>
          <a:bodyPr wrap="square" rtlCol="0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พัฒนาศักยภาพการท่องเที่ยวของกลุ่มภาคกลาง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ตอนล่าง 2 </a:t>
            </a: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ให้เป็นศูนย์กลางการท่องเที่ยวนานาชาติ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02">
            <a:extLst>
              <a:ext uri="{FF2B5EF4-FFF2-40B4-BE49-F238E27FC236}">
                <a16:creationId xmlns:a16="http://schemas.microsoft.com/office/drawing/2014/main" xmlns="" id="{A7EB37FB-F148-4A98-8B84-C72B21E5D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3558" y="3551104"/>
            <a:ext cx="1961247" cy="431402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txBody>
          <a:bodyPr wrap="square" rtlCol="0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รักษาและฟื้นฟูทรัพยากรธรรมชาติ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และสิ่งแวดล้อมเพื่อการใช้ประโยชน์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อย่างยั่งยืน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02">
            <a:extLst>
              <a:ext uri="{FF2B5EF4-FFF2-40B4-BE49-F238E27FC236}">
                <a16:creationId xmlns:a16="http://schemas.microsoft.com/office/drawing/2014/main" xmlns="" id="{D0BFCACA-2847-4240-A3AB-2DB7CD842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7149" y="3553041"/>
            <a:ext cx="1854426" cy="429465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txBody>
          <a:bodyPr wrap="square" rtlCol="0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สริมสร้างขีดความสามารถ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ด้านการค้า </a:t>
            </a:r>
            <a:r>
              <a:rPr kumimoji="0" lang="th-TH" sz="8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การลงทุน และการค้า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กับประเทศเพื่อนบ้าน</a:t>
            </a:r>
            <a:endParaRPr kumimoji="0" lang="en-US" sz="800" b="1" i="0" u="none" strike="noStrike" kern="1200" cap="none" spc="-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02">
            <a:extLst>
              <a:ext uri="{FF2B5EF4-FFF2-40B4-BE49-F238E27FC236}">
                <a16:creationId xmlns:a16="http://schemas.microsoft.com/office/drawing/2014/main" xmlns="" id="{E661C6B2-8A14-4DCF-A2EB-EB85E92CA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228" y="2148819"/>
            <a:ext cx="1724253" cy="58246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ยกระดับการผลิตสินค้าเกษตรและอุตสาหกรรมโดยใช้นวัตกรรม เทคโนโลยี และความคิดสร้างสรรค์ เพื่อให้สามารถแข่งขันได้อย่างยั่งยืน </a:t>
            </a:r>
          </a:p>
        </p:txBody>
      </p:sp>
      <p:sp>
        <p:nvSpPr>
          <p:cNvPr id="20" name="TextBox 105">
            <a:extLst>
              <a:ext uri="{FF2B5EF4-FFF2-40B4-BE49-F238E27FC236}">
                <a16:creationId xmlns:a16="http://schemas.microsoft.com/office/drawing/2014/main" xmlns="" id="{B3A5DF75-10C7-408D-BA74-8CB71EE3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496" y="2166184"/>
            <a:ext cx="1275897" cy="525071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พัฒนาคุณภาพแหล่งท่องเที่ยวที่มีชื่อเสียงระดับนานาชาติและ สร้างความเชื่อมโยงเพื่อกระจายการท่องเที่ยวทั่วทั้งภาค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105">
            <a:extLst>
              <a:ext uri="{FF2B5EF4-FFF2-40B4-BE49-F238E27FC236}">
                <a16:creationId xmlns:a16="http://schemas.microsoft.com/office/drawing/2014/main" xmlns="" id="{02DBCF0C-2AF1-4200-AB2E-D985A9BE5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253" y="2168344"/>
            <a:ext cx="1724253" cy="533095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พัฒนากรุงเทพฯ เป็นมหานครทันสมัยระดับโลกควบคู่กับการพัฒนาคุณภาพชีวิตและแก้ไขปัญหาสิ่งแวดล้อมเมือง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105">
            <a:extLst>
              <a:ext uri="{FF2B5EF4-FFF2-40B4-BE49-F238E27FC236}">
                <a16:creationId xmlns:a16="http://schemas.microsoft.com/office/drawing/2014/main" xmlns="" id="{8700B1E5-E9A7-456D-8D78-52DC6C30C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4367" y="2180349"/>
            <a:ext cx="1341138" cy="51243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บริหารจัดการน้ำและทรัพยากรธรรมชาติเพื่อแก้ไขปัญหาน้ำท่วม ภัยแล้ง และคงตวามสมดุลของระบบนิเวศอย่างยั่งยืน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DFE9BF7F-C59E-4F98-9F7A-9E421BB1FB01}"/>
              </a:ext>
            </a:extLst>
          </p:cNvPr>
          <p:cNvSpPr/>
          <p:nvPr/>
        </p:nvSpPr>
        <p:spPr>
          <a:xfrm>
            <a:off x="444396" y="2792678"/>
            <a:ext cx="1708735" cy="67115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7475" marR="0" lvl="0" indent="-117475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8738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อัตราการขยายตัวของมูลค่าผลิตภัณฑ์สาขาอุตสาหกรรมของภาคกลางเพิ่มขึ้นไม่น้อยกว่าร้อยละ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3.2</a:t>
            </a: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7475" marR="0" lvl="0" indent="-117475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58738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อัตราการขยายตัว ของมูลค่าผลิตภัณฑ์ภาคเกษตรของภาคกลางเพิ่มขึ้นไม่น้อยกว่าร้อยละ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1.9</a:t>
            </a: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B406A123-1818-40FF-869E-3910818B2338}"/>
              </a:ext>
            </a:extLst>
          </p:cNvPr>
          <p:cNvSpPr/>
          <p:nvPr/>
        </p:nvSpPr>
        <p:spPr>
          <a:xfrm>
            <a:off x="2216496" y="2802384"/>
            <a:ext cx="1262430" cy="68162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7475" marR="0" lvl="0" indent="-117475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รายได้จากการท่องเที่ยวภาคกลาง ไม่ต่ำกว่า</a:t>
            </a:r>
            <a:b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ร้อยละ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A4AFE42B-1969-41A3-8E1E-19D399F5B3E4}"/>
              </a:ext>
            </a:extLst>
          </p:cNvPr>
          <p:cNvSpPr/>
          <p:nvPr/>
        </p:nvSpPr>
        <p:spPr>
          <a:xfrm>
            <a:off x="3523628" y="2782265"/>
            <a:ext cx="1780005" cy="71064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4300" marR="0" lvl="0" indent="-11430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kumimoji="0" lang="th-TH" sz="6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สัดส่วนคดีชีวิตและทรัพย์สินภาคกลาง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ต่ำกว่า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160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คดีต่อประชากรแสนคน</a:t>
            </a:r>
          </a:p>
          <a:p>
            <a:pPr marL="115888" marR="0" lvl="0" indent="-115888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สัดส่วนปริมาณขยะมูลฝอยที่ถูกกำจัดอย่างถูกต้องของภาคกลาง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ไม่ต่กว่าร้อยละ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 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ของปริมาณขยะที่เกิดขึ้น</a:t>
            </a:r>
          </a:p>
          <a:p>
            <a:pPr marL="115888" marR="0" lvl="0" indent="-115888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กรุงเทพฯ ได้รับการจัดล้าดับเป็นเมือง น่าอยู่ที่ประชากรมีคุณภาพชีวิตที่ดีขึ้น ต่ำกว่าอันดับที่ 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97</a:t>
            </a:r>
            <a:endParaRPr kumimoji="0" lang="th-TH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9642058B-F4D2-48B8-B343-2BC3B38833E1}"/>
              </a:ext>
            </a:extLst>
          </p:cNvPr>
          <p:cNvSpPr/>
          <p:nvPr/>
        </p:nvSpPr>
        <p:spPr>
          <a:xfrm>
            <a:off x="5357751" y="2790850"/>
            <a:ext cx="1378659" cy="67115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7475" marR="0" lvl="0" indent="-117475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คุณภาพแม่น้ำเจาพระยาและท่าจีนตอนล่างค่าดัชนีคุณภาพน้ำ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(WQI) </a:t>
            </a: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ระดับดี มากกว่า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</a:t>
            </a: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คะแนน</a:t>
            </a:r>
          </a:p>
          <a:p>
            <a:pPr marL="117475" marR="0" lvl="0" indent="-117475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สัดส่วนพื้นที่ป่าไม้เพิ่มขึ้นเป็นร้อยละ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</a:t>
            </a: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ต่อพื้นที่ภาค	</a:t>
            </a:r>
          </a:p>
        </p:txBody>
      </p:sp>
      <p:sp>
        <p:nvSpPr>
          <p:cNvPr id="27" name="Rectangle 185">
            <a:extLst>
              <a:ext uri="{FF2B5EF4-FFF2-40B4-BE49-F238E27FC236}">
                <a16:creationId xmlns:a16="http://schemas.microsoft.com/office/drawing/2014/main" xmlns="" id="{1BDCE7A1-AE11-4C4D-B2E2-28562344B360}"/>
              </a:ext>
            </a:extLst>
          </p:cNvPr>
          <p:cNvSpPr/>
          <p:nvPr/>
        </p:nvSpPr>
        <p:spPr>
          <a:xfrm rot="16200000">
            <a:off x="-114716" y="2294311"/>
            <a:ext cx="674352" cy="34427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ยุทธศาสตร์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(ภาค)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63B2936-3E76-4632-B141-1E4539C9595B}"/>
              </a:ext>
            </a:extLst>
          </p:cNvPr>
          <p:cNvSpPr/>
          <p:nvPr/>
        </p:nvSpPr>
        <p:spPr>
          <a:xfrm>
            <a:off x="3127676" y="5968117"/>
            <a:ext cx="2863479" cy="34011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ตัวชี้วัดที่ </a:t>
            </a:r>
            <a:r>
              <a:rPr kumimoji="0" lang="en-US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A259403F-0A3E-4D25-8A30-8FA4CDA60948}"/>
              </a:ext>
            </a:extLst>
          </p:cNvPr>
          <p:cNvSpPr/>
          <p:nvPr/>
        </p:nvSpPr>
        <p:spPr>
          <a:xfrm>
            <a:off x="3112627" y="5593534"/>
            <a:ext cx="2871430" cy="32168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ตัวชี้วัดที่ </a:t>
            </a:r>
            <a:r>
              <a:rPr kumimoji="0" lang="en-US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1B59396E-9FEA-4932-90E4-24613960A2A5}"/>
              </a:ext>
            </a:extLst>
          </p:cNvPr>
          <p:cNvSpPr/>
          <p:nvPr/>
        </p:nvSpPr>
        <p:spPr>
          <a:xfrm>
            <a:off x="429238" y="5584962"/>
            <a:ext cx="2622296" cy="33025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ตัวชี้วัดที่ </a:t>
            </a:r>
            <a:r>
              <a:rPr kumimoji="0" lang="en-US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100" b="0" i="0" u="none" strike="noStrike" kern="1200" cap="none" spc="-2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744924D4-1C1B-4177-81DD-5C13532F06FD}"/>
              </a:ext>
            </a:extLst>
          </p:cNvPr>
          <p:cNvSpPr/>
          <p:nvPr/>
        </p:nvSpPr>
        <p:spPr>
          <a:xfrm>
            <a:off x="2514876" y="4081028"/>
            <a:ext cx="2563518" cy="76679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1125" marR="0" lvl="0" indent="-111125" algn="thaiDist" defTabSz="914400" rtl="0" eaLnBrk="1" fontAlgn="t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ร้อยละโครงข่ายระยะทางที่ได้รับการปรับปรุงตามมาตรฐาน</a:t>
            </a:r>
            <a:r>
              <a:rPr kumimoji="0" lang="th-TH" sz="7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สามารถรองรับปริมาณการท่องเที่ยวและสัญจรไปมาได้ ร้อยละ 20 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ร้อยละที่เพิ่มขึ้นของรายได้จากการท่องเที่ยว ร้อยะล 50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ร้อยละที่เพิ่มขึ้นของผู้ประกอบการผลิตภัณฑ์ชุมชน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SMEs</a:t>
            </a: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และภาคบริการ (ธุรกิจท่องเที่ยว) ที่ได้มาตรฐาน ร้อยละ 25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ร้อยละที่เพิ่มขึ้นของมูลค่าการจำหน่ายผลิตภัณฑ์กลุ่มจังหวัดฯ ร้อยละ 5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5A1AEE78-CEF4-41F0-A635-AD3B02BEEAAA}"/>
              </a:ext>
            </a:extLst>
          </p:cNvPr>
          <p:cNvSpPr/>
          <p:nvPr/>
        </p:nvSpPr>
        <p:spPr>
          <a:xfrm>
            <a:off x="5176156" y="4040701"/>
            <a:ext cx="1910444" cy="81915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1125" marR="0" lvl="0" indent="-111125" algn="thaiDist" defTabSz="914400" rtl="0" eaLnBrk="1" fontAlgn="t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ร้อยละของจำนวนผู้เข้าร่วมโครงการ</a:t>
            </a:r>
            <a:r>
              <a:rPr kumimoji="0" lang="th-TH" sz="600" b="0" i="0" u="none" strike="noStrike" kern="1200" cap="none" spc="-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ขับเคลื่อนการ</a:t>
            </a: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แก้ไขปัญหาทรัพยากรธรรมชาติ ร้อยละ 75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ร้อยละของพื้นที่การกัดเซาะตลิ่งและชายฝั่งลดลงจากระดับวิกฤติลดลง ร้อยละ 10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พื้นที่ป่าไม้และป่าชายเลนเพิ่มขึ้น ร้อยละ 10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ร้อยละของเกษตรกรนอกเขตชลประทานที่ได้รับผลกระทบจากปัญหาน้ำแล้งลดลง ร้อยละ 10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ร้อยละของขยะมูลฝอยของชุมชนได้รับการบริหารจัดการ ร้อยละ 25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th-TH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th-TH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endParaRPr kumimoji="0" lang="th-TH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4AD0E1FC-43C6-4778-95FD-9403CBBCFC03}"/>
              </a:ext>
            </a:extLst>
          </p:cNvPr>
          <p:cNvSpPr/>
          <p:nvPr/>
        </p:nvSpPr>
        <p:spPr>
          <a:xfrm>
            <a:off x="7197149" y="4037398"/>
            <a:ext cx="1809838" cy="808701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ร้อยละของผลิตภัณฑ์อุตสาหกรรมเกษตร</a:t>
            </a:r>
            <a:r>
              <a:rPr kumimoji="0" lang="th-TH" sz="7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แปรรูปไดรับการรับรองมาตรฐาน ร้อยละ 25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ร้อยละมูลค่าที่เพิ่มขึ้นของสินค้าอุตสาหกรรม </a:t>
            </a: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เกษตร ประมงแปรรูป ร้อยละ 25</a:t>
            </a:r>
          </a:p>
          <a:p>
            <a:pPr marL="111125" marR="0" lvl="0" indent="-111125" algn="thaiDist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300" algn="l"/>
              </a:tabLst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ร้อยละของสถานประกอบการที่เข้าร่วมโครงการอุตสาหกรรมสีเขียว ร้อยละ 25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26B5710A-9530-4D16-A6C4-0C26698D69DB}"/>
              </a:ext>
            </a:extLst>
          </p:cNvPr>
          <p:cNvSpPr/>
          <p:nvPr/>
        </p:nvSpPr>
        <p:spPr>
          <a:xfrm>
            <a:off x="6110924" y="5950302"/>
            <a:ext cx="2863478" cy="35792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ตัวชี้วัดที่ </a:t>
            </a:r>
            <a:r>
              <a:rPr kumimoji="0" lang="en-US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28" name="TextBox 105">
            <a:extLst>
              <a:ext uri="{FF2B5EF4-FFF2-40B4-BE49-F238E27FC236}">
                <a16:creationId xmlns:a16="http://schemas.microsoft.com/office/drawing/2014/main" xmlns="" id="{86D981B7-A553-4776-9E88-9EB538AE3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6698" y="2163090"/>
            <a:ext cx="1194805" cy="55399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เปิดประตูการค้า การลงทุนและการม่องเที่ยวเชื่อมโยงเขตเศรษฐกิจพิเศษทวาย</a:t>
            </a:r>
            <a:r>
              <a:rPr kumimoji="0" lang="en-US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kumimoji="0" lang="th-TH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ภาคกลาง</a:t>
            </a:r>
            <a:r>
              <a:rPr kumimoji="0" lang="en-US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kumimoji="0" lang="th-TH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ระเบียงเศรษฐกิจพิเศษภาคตะวันออก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22283C93-0200-418E-8135-B9D5CC31BBB4}"/>
              </a:ext>
            </a:extLst>
          </p:cNvPr>
          <p:cNvSpPr/>
          <p:nvPr/>
        </p:nvSpPr>
        <p:spPr>
          <a:xfrm>
            <a:off x="6776697" y="2802384"/>
            <a:ext cx="1194805" cy="6514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7475" marR="0" lvl="0" indent="-117475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มูลค่าการค้าชายแดนภาคกลางเพิ่มขึ้นไม่ต่ำกว่านร้อยละ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sp>
        <p:nvSpPr>
          <p:cNvPr id="33" name="TextBox 105">
            <a:extLst>
              <a:ext uri="{FF2B5EF4-FFF2-40B4-BE49-F238E27FC236}">
                <a16:creationId xmlns:a16="http://schemas.microsoft.com/office/drawing/2014/main" xmlns="" id="{AB8B40BA-9E6F-4FF3-A2CB-4661BF38D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6176" y="2134985"/>
            <a:ext cx="1034567" cy="633194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ัฒนาความเชื่อมโยงเศรษฐกิจและสังคมกับทุกภาคเพื่อเสริมสร้างเสถียรภาพและลดความเหลื่อมล้ำภายในประเทศ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98369999-0BC8-409B-9A4A-80522BD6E1B4}"/>
              </a:ext>
            </a:extLst>
          </p:cNvPr>
          <p:cNvSpPr/>
          <p:nvPr/>
        </p:nvSpPr>
        <p:spPr>
          <a:xfrm>
            <a:off x="8002994" y="2807235"/>
            <a:ext cx="1048579" cy="6514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7475" marR="0" lvl="0" indent="-117475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มูลค่าผลิตภัณฑ์ภาคต่อหัวของภาคกลาง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(GPP Per capita) </a:t>
            </a: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เพิ่มขึ้นไม่น้อยกว่าร้อยละ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kumimoji="0" lang="th-TH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39BDC4EC-758B-4647-90B6-18EEBEAC68ED}"/>
              </a:ext>
            </a:extLst>
          </p:cNvPr>
          <p:cNvSpPr/>
          <p:nvPr/>
        </p:nvSpPr>
        <p:spPr>
          <a:xfrm>
            <a:off x="443562" y="6408245"/>
            <a:ext cx="8520599" cy="30605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00" b="1" i="0" u="none" strike="noStrike" kern="1200" cap="none" spc="-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ผลการพัฒนาศักยภาพ</a:t>
            </a:r>
            <a:r>
              <a:rPr kumimoji="0" lang="th-TH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องค์การสู่การเป็นระบบราชการ 4.0</a:t>
            </a:r>
            <a:endParaRPr kumimoji="0" lang="en-US" sz="1100" b="0" i="0" u="none" strike="noStrike" kern="1200" cap="none" spc="-4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TextBox 102">
            <a:extLst>
              <a:ext uri="{FF2B5EF4-FFF2-40B4-BE49-F238E27FC236}">
                <a16:creationId xmlns:a16="http://schemas.microsoft.com/office/drawing/2014/main" xmlns="" id="{1BD10A73-7932-44D4-9498-DF1ADF65A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0042" y="5020899"/>
            <a:ext cx="1910444" cy="473515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txBody>
          <a:bodyPr wrap="square" rtlCol="0">
            <a:noAutofit/>
          </a:bodyPr>
          <a:lstStyle>
            <a:defPPr>
              <a:defRPr lang="th-TH"/>
            </a:defPPr>
            <a:lvl1pPr algn="ctr">
              <a:defRPr sz="7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>
              <a:defRPr/>
            </a:pPr>
            <a:r>
              <a:rPr lang="th-TH" sz="800" dirty="0">
                <a:solidFill>
                  <a:prstClr val="black"/>
                </a:solidFill>
              </a:rPr>
              <a:t>ยกระดับคุณภาพชีวิตที่ดี ความมั่นคงปลอดภัย </a:t>
            </a:r>
          </a:p>
          <a:p>
            <a:pPr lvl="0">
              <a:defRPr/>
            </a:pPr>
            <a:r>
              <a:rPr lang="th-TH" sz="800" dirty="0">
                <a:solidFill>
                  <a:prstClr val="black"/>
                </a:solidFill>
              </a:rPr>
              <a:t>  </a:t>
            </a:r>
            <a:r>
              <a:rPr lang="th-TH" sz="800" dirty="0" smtClean="0">
                <a:solidFill>
                  <a:prstClr val="black"/>
                </a:solidFill>
              </a:rPr>
              <a:t>เพื่อ</a:t>
            </a:r>
            <a:r>
              <a:rPr lang="th-TH" sz="800" dirty="0">
                <a:solidFill>
                  <a:prstClr val="black"/>
                </a:solidFill>
              </a:rPr>
              <a:t>สร้างสังคม ให้มั่นคงและน่าอยู่</a:t>
            </a:r>
          </a:p>
        </p:txBody>
      </p:sp>
    </p:spTree>
    <p:extLst>
      <p:ext uri="{BB962C8B-B14F-4D97-AF65-F5344CB8AC3E}">
        <p14:creationId xmlns:p14="http://schemas.microsoft.com/office/powerpoint/2010/main" val="3819995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766F8C1-B14E-4A0C-8F1D-EF1FE7F30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D103AA-8845-4AAA-8DCD-945F174AEA28}" type="slidenum">
              <a:rPr kumimoji="0" lang="th-TH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th-TH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id="{178CB700-A7FB-4E80-A53A-FE279386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215395"/>
              </p:ext>
            </p:extLst>
          </p:nvPr>
        </p:nvGraphicFramePr>
        <p:xfrm>
          <a:off x="258894" y="817502"/>
          <a:ext cx="8626211" cy="3569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9593">
                  <a:extLst>
                    <a:ext uri="{9D8B030D-6E8A-4147-A177-3AD203B41FA5}">
                      <a16:colId xmlns:a16="http://schemas.microsoft.com/office/drawing/2014/main" xmlns="" val="2492417254"/>
                    </a:ext>
                  </a:extLst>
                </a:gridCol>
                <a:gridCol w="4281716">
                  <a:extLst>
                    <a:ext uri="{9D8B030D-6E8A-4147-A177-3AD203B41FA5}">
                      <a16:colId xmlns:a16="http://schemas.microsoft.com/office/drawing/2014/main" xmlns="" val="2713341417"/>
                    </a:ext>
                  </a:extLst>
                </a:gridCol>
                <a:gridCol w="3594902">
                  <a:extLst>
                    <a:ext uri="{9D8B030D-6E8A-4147-A177-3AD203B41FA5}">
                      <a16:colId xmlns:a16="http://schemas.microsoft.com/office/drawing/2014/main" xmlns="" val="3959014353"/>
                    </a:ext>
                  </a:extLst>
                </a:gridCol>
              </a:tblGrid>
              <a:tr h="458405">
                <a:tc>
                  <a:txBody>
                    <a:bodyPr/>
                    <a:lstStyle/>
                    <a:p>
                      <a:pPr algn="ctr"/>
                      <a:r>
                        <a:rPr lang="th-TH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ลำดับ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ตัวชี้วัด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เหตุผลประกอบการคัดเลือกตัวชี้วัด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75695366"/>
                  </a:ext>
                </a:extLst>
              </a:tr>
              <a:tr h="58539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4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b="0" spc="-4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384664"/>
                  </a:ext>
                </a:extLst>
              </a:tr>
              <a:tr h="609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400" b="0" i="0" u="none" strike="noStrike" kern="1200" cap="none" spc="-4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spc="-5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7830652"/>
                  </a:ext>
                </a:extLst>
              </a:tr>
              <a:tr h="7155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4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058462"/>
                  </a:ext>
                </a:extLst>
              </a:tr>
              <a:tr h="57864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4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6227410"/>
                  </a:ext>
                </a:extLst>
              </a:tr>
              <a:tr h="62247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4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thaiDi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spc="-5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817365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6D8C253-443E-403A-B22F-0AFC97F6E7CF}"/>
              </a:ext>
            </a:extLst>
          </p:cNvPr>
          <p:cNvSpPr txBox="1"/>
          <p:nvPr/>
        </p:nvSpPr>
        <p:spPr>
          <a:xfrm>
            <a:off x="76200" y="131354"/>
            <a:ext cx="7150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สรุป (ร่าง) ตัวชี้วัด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ของส่วนราชการ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…………………..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99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16646" y="6483021"/>
            <a:ext cx="2057400" cy="365125"/>
          </a:xfrm>
        </p:spPr>
        <p:txBody>
          <a:bodyPr/>
          <a:lstStyle/>
          <a:p>
            <a:pPr>
              <a:defRPr/>
            </a:pPr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ounded Rectangle 3"/>
          <p:cNvSpPr/>
          <p:nvPr/>
        </p:nvSpPr>
        <p:spPr bwMode="gray">
          <a:xfrm>
            <a:off x="99305" y="832490"/>
            <a:ext cx="5780099" cy="32320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spcAft>
                <a:spcPts val="600"/>
              </a:spcAft>
              <a:defRPr/>
            </a:pPr>
            <a:endParaRPr lang="en-US" sz="1000" kern="0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95" y="827193"/>
            <a:ext cx="83980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2300" indent="-622300">
              <a:defRPr/>
            </a:pPr>
            <a:r>
              <a:rPr lang="en-US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……</a:t>
            </a:r>
            <a:r>
              <a:rPr lang="th-TH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ชื่อตัวชี้วัด…</a:t>
            </a:r>
            <a:r>
              <a:rPr lang="en-US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</a:t>
            </a:r>
            <a:r>
              <a:rPr lang="th-TH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  </a:t>
            </a:r>
            <a:endParaRPr lang="en-US" sz="9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6" name="ตาราง 9"/>
          <p:cNvGraphicFramePr>
            <a:graphicFrameLocks noGrp="1"/>
          </p:cNvGraphicFramePr>
          <p:nvPr/>
        </p:nvGraphicFramePr>
        <p:xfrm>
          <a:off x="99301" y="1215642"/>
          <a:ext cx="8902009" cy="138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20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84738">
                <a:tc>
                  <a:txBody>
                    <a:bodyPr/>
                    <a:lstStyle/>
                    <a:p>
                      <a:pPr marL="0" marR="0" lvl="0" indent="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คำอธิบาย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0443036"/>
                  </a:ext>
                </a:extLst>
              </a:tr>
              <a:tr h="1127640">
                <a:tc>
                  <a:txBody>
                    <a:bodyPr/>
                    <a:lstStyle/>
                    <a:p>
                      <a:pPr marL="171450" marR="0" lvl="0" indent="-17145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b="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นิยาม</a:t>
                      </a:r>
                    </a:p>
                    <a:p>
                      <a:pPr marL="171450" marR="0" lvl="0" indent="-17145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b="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ขอบเขตการประเมิน</a:t>
                      </a:r>
                    </a:p>
                    <a:p>
                      <a:pPr marL="171450" marR="0" lvl="0" indent="-17145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b="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สูตรคำนวณ</a:t>
                      </a:r>
                    </a:p>
                    <a:p>
                      <a:pPr marL="171450" marR="0" lvl="0" indent="-17145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b="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วิธีการเก็บข้อมูล</a:t>
                      </a:r>
                    </a:p>
                    <a:p>
                      <a:pPr marL="171450" marR="0" lvl="0" indent="-17145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b="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แหล่งที่มาของข้อมูล</a:t>
                      </a:r>
                    </a:p>
                    <a:p>
                      <a:pPr marL="171450" marR="0" lvl="0" indent="-171450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th-TH" sz="9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423281"/>
              </p:ext>
            </p:extLst>
          </p:nvPr>
        </p:nvGraphicFramePr>
        <p:xfrm>
          <a:off x="99304" y="2609424"/>
          <a:ext cx="5780098" cy="902676"/>
        </p:xfrm>
        <a:graphic>
          <a:graphicData uri="http://schemas.openxmlformats.org/drawingml/2006/table">
            <a:tbl>
              <a:tblPr firstRow="1"/>
              <a:tblGrid>
                <a:gridCol w="11049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39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392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2392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74475">
                  <a:extLst>
                    <a:ext uri="{9D8B030D-6E8A-4147-A177-3AD203B41FA5}">
                      <a16:colId xmlns:a16="http://schemas.microsoft.com/office/drawing/2014/main" xmlns="" val="4041828440"/>
                    </a:ext>
                  </a:extLst>
                </a:gridCol>
                <a:gridCol w="928910">
                  <a:extLst>
                    <a:ext uri="{9D8B030D-6E8A-4147-A177-3AD203B41FA5}">
                      <a16:colId xmlns:a16="http://schemas.microsoft.com/office/drawing/2014/main" xmlns="" val="4161316149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ข้อมูลพื้นฐาน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900" b="1" baseline="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5947573"/>
                  </a:ext>
                </a:extLst>
              </a:tr>
              <a:tr h="163859">
                <a:tc>
                  <a:txBody>
                    <a:bodyPr/>
                    <a:lstStyle/>
                    <a:p>
                      <a:pPr lvl="0" algn="ctr"/>
                      <a:r>
                        <a:rPr lang="th-TH" sz="900" b="1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ปีงบประมาณ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2559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2560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2561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9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900" b="1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ผลการดำเนินงาน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b"/>
                      <a:r>
                        <a:rPr lang="th-TH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growth</a:t>
                      </a:r>
                      <a:r>
                        <a:rPr lang="th-TH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interval</a:t>
                      </a:r>
                      <a:r>
                        <a:rPr lang="th-TH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b"/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growth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interval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b"/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growth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interval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b"/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growth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interval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fontAlgn="b"/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growth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interval</a:t>
                      </a:r>
                      <a:r>
                        <a:rPr lang="th-TH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2425" y="55469"/>
            <a:ext cx="86021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2000" b="1" dirty="0" smtClean="0">
                <a:solidFill>
                  <a:srgbClr val="0033CC"/>
                </a:solidFill>
                <a:latin typeface="Tahoma" pitchFamily="34" charset="0"/>
                <a:cs typeface="Tahoma" pitchFamily="34" charset="0"/>
              </a:rPr>
              <a:t>ตัวชี้วัด</a:t>
            </a:r>
            <a:r>
              <a:rPr lang="th-TH" sz="2000" b="1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ส่วนราชการ</a:t>
            </a:r>
            <a:r>
              <a:rPr lang="en-US" sz="2000" b="1" dirty="0" smtClean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r>
              <a:rPr lang="en-US" sz="2000" b="1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….</a:t>
            </a:r>
            <a:endParaRPr lang="th-TH" sz="2000" b="1" dirty="0">
              <a:solidFill>
                <a:srgbClr val="0033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th-TH" sz="1400" b="1" dirty="0">
                <a:solidFill>
                  <a:prstClr val="white">
                    <a:lumMod val="50000"/>
                  </a:prst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ตามมาตรการปรับปรุงประสิทธิภาพในการปฏิบัติราชการ </a:t>
            </a:r>
            <a:r>
              <a:rPr lang="th-TH" sz="14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ประจำปีงบประมาณ พ.ศ. </a:t>
            </a:r>
            <a:r>
              <a:rPr lang="en-US" sz="14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2564</a:t>
            </a:r>
            <a:endParaRPr lang="th-TH" sz="9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9301" y="4634900"/>
          <a:ext cx="57801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762">
                  <a:extLst>
                    <a:ext uri="{9D8B030D-6E8A-4147-A177-3AD203B41FA5}">
                      <a16:colId xmlns:a16="http://schemas.microsoft.com/office/drawing/2014/main" xmlns="" val="1661457189"/>
                    </a:ext>
                  </a:extLst>
                </a:gridCol>
                <a:gridCol w="2030893">
                  <a:extLst>
                    <a:ext uri="{9D8B030D-6E8A-4147-A177-3AD203B41FA5}">
                      <a16:colId xmlns:a16="http://schemas.microsoft.com/office/drawing/2014/main" xmlns="" val="2395773697"/>
                    </a:ext>
                  </a:extLst>
                </a:gridCol>
                <a:gridCol w="1989445">
                  <a:extLst>
                    <a:ext uri="{9D8B030D-6E8A-4147-A177-3AD203B41FA5}">
                      <a16:colId xmlns:a16="http://schemas.microsoft.com/office/drawing/2014/main" xmlns="" val="2019525282"/>
                    </a:ext>
                  </a:extLst>
                </a:gridCol>
              </a:tblGrid>
              <a:tr h="15282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เกณฑ์การประเมิน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1000" b="1" dirty="0">
                        <a:solidFill>
                          <a:sysClr val="windowText" lastClr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1000" b="1" dirty="0">
                        <a:solidFill>
                          <a:sysClr val="windowText" lastClr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7566634"/>
                  </a:ext>
                </a:extLst>
              </a:tr>
              <a:tr h="143835"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ysClr val="windowText" lastClr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เป้าหมายขั้นต้น (50)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ysClr val="windowText" lastClr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เป้าหมายมาตรฐาน (</a:t>
                      </a:r>
                      <a:r>
                        <a:rPr lang="en-US" sz="1000" b="1" dirty="0">
                          <a:solidFill>
                            <a:sysClr val="windowText" lastClr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</a:t>
                      </a:r>
                      <a:r>
                        <a:rPr lang="th-TH" sz="1000" b="1" dirty="0">
                          <a:solidFill>
                            <a:sysClr val="windowText" lastClr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b="1" dirty="0">
                          <a:solidFill>
                            <a:sysClr val="windowText" lastClr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เป้าหมายขั้นสูง (100)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33969053"/>
                  </a:ext>
                </a:extLst>
              </a:tr>
              <a:tr h="467463">
                <a:tc>
                  <a:txBody>
                    <a:bodyPr/>
                    <a:lstStyle/>
                    <a:p>
                      <a:pPr algn="ctr"/>
                      <a:endParaRPr lang="th-TH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endParaRPr lang="th-TH" sz="10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(ที่มา</a:t>
                      </a:r>
                      <a:r>
                        <a:rPr lang="th-TH" sz="9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/ วิธีคิด</a:t>
                      </a:r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algn="ctr"/>
                      <a:endParaRPr lang="th-TH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en-US" sz="1000" b="1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xxx</a:t>
                      </a:r>
                    </a:p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(ที่มา</a:t>
                      </a:r>
                      <a:r>
                        <a:rPr lang="th-TH" sz="9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/ วิธีคิด</a:t>
                      </a:r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algn="ctr"/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n-US" sz="1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endParaRPr lang="th-TH" sz="10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(ที่มา</a:t>
                      </a:r>
                      <a:r>
                        <a:rPr lang="th-TH" sz="9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/ วิธีคิด</a:t>
                      </a:r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algn="ctr"/>
                      <a:endParaRPr lang="th-TH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745697"/>
                  </a:ext>
                </a:extLst>
              </a:tr>
            </a:tbl>
          </a:graphicData>
        </a:graphic>
      </p:graphicFrame>
      <p:graphicFrame>
        <p:nvGraphicFramePr>
          <p:cNvPr id="26" name="ตาราง 9"/>
          <p:cNvGraphicFramePr>
            <a:graphicFrameLocks noGrp="1"/>
          </p:cNvGraphicFramePr>
          <p:nvPr/>
        </p:nvGraphicFramePr>
        <p:xfrm>
          <a:off x="6025954" y="6030807"/>
          <a:ext cx="2975357" cy="764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53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46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ประโยชน์ที่ประชาชนจะได้รับ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51155"/>
                  </a:ext>
                </a:extLst>
              </a:tr>
              <a:tr h="505041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......................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xmlns="" id="{87AF8766-C378-4071-A14D-0C78A34EBF1A}"/>
              </a:ext>
            </a:extLst>
          </p:cNvPr>
          <p:cNvGraphicFramePr>
            <a:graphicFrameLocks noGrp="1"/>
          </p:cNvGraphicFramePr>
          <p:nvPr/>
        </p:nvGraphicFramePr>
        <p:xfrm>
          <a:off x="99304" y="3613549"/>
          <a:ext cx="5780098" cy="902676"/>
        </p:xfrm>
        <a:graphic>
          <a:graphicData uri="http://schemas.openxmlformats.org/drawingml/2006/table">
            <a:tbl>
              <a:tblPr firstRow="1"/>
              <a:tblGrid>
                <a:gridCol w="11049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39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392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2392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74475">
                  <a:extLst>
                    <a:ext uri="{9D8B030D-6E8A-4147-A177-3AD203B41FA5}">
                      <a16:colId xmlns:a16="http://schemas.microsoft.com/office/drawing/2014/main" xmlns="" val="4041828440"/>
                    </a:ext>
                  </a:extLst>
                </a:gridCol>
                <a:gridCol w="928910">
                  <a:extLst>
                    <a:ext uri="{9D8B030D-6E8A-4147-A177-3AD203B41FA5}">
                      <a16:colId xmlns:a16="http://schemas.microsoft.com/office/drawing/2014/main" xmlns="" val="4161316149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แผนระยะยาว / 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Roadmap</a:t>
                      </a: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(256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-25</a:t>
                      </a: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xx</a:t>
                      </a: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 </a:t>
                      </a: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(ถ้ามี)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900" b="1" baseline="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5947573"/>
                  </a:ext>
                </a:extLst>
              </a:tr>
              <a:tr h="163859">
                <a:tc>
                  <a:txBody>
                    <a:bodyPr/>
                    <a:lstStyle/>
                    <a:p>
                      <a:pPr lvl="0" algn="ctr"/>
                      <a:r>
                        <a:rPr lang="th-TH" sz="900" b="1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ปีงบประมาณ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</a:t>
                      </a:r>
                      <a:r>
                        <a:rPr lang="th-TH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en-US" sz="900" b="1" baseline="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</a:t>
                      </a:r>
                      <a:r>
                        <a:rPr lang="th-TH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</a:t>
                      </a:r>
                      <a:endParaRPr lang="en-US" sz="900" b="1" baseline="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2566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2567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2568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9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900" b="1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ค่าเป้าหมาย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xxx</a:t>
                      </a:r>
                      <a:r>
                        <a:rPr kumimoji="0" lang="th-TH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30" name="ตาราง 9">
            <a:extLst>
              <a:ext uri="{FF2B5EF4-FFF2-40B4-BE49-F238E27FC236}">
                <a16:creationId xmlns:a16="http://schemas.microsoft.com/office/drawing/2014/main" xmlns="" id="{1FCC445B-E140-4455-BB0D-C67387B791DD}"/>
              </a:ext>
            </a:extLst>
          </p:cNvPr>
          <p:cNvGraphicFramePr>
            <a:graphicFrameLocks noGrp="1"/>
          </p:cNvGraphicFramePr>
          <p:nvPr/>
        </p:nvGraphicFramePr>
        <p:xfrm>
          <a:off x="99302" y="6017947"/>
          <a:ext cx="5780100" cy="764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เงื่อนไข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51155"/>
                  </a:ext>
                </a:extLst>
              </a:tr>
              <a:tr h="505041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th-TH" sz="900" b="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......................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4" name="Pentagon 43"/>
          <p:cNvSpPr/>
          <p:nvPr/>
        </p:nvSpPr>
        <p:spPr>
          <a:xfrm>
            <a:off x="6080626" y="824080"/>
            <a:ext cx="2131934" cy="320908"/>
          </a:xfrm>
          <a:prstGeom prst="homePlate">
            <a:avLst>
              <a:gd name="adj" fmla="val 39432"/>
            </a:avLst>
          </a:prstGeom>
          <a:solidFill>
            <a:srgbClr val="D9D9D9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>
              <a:defRPr/>
            </a:pPr>
            <a:r>
              <a:rPr lang="th-TH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ตัวชี้วัดเดิมปี </a:t>
            </a:r>
            <a:r>
              <a:rPr lang="en-US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r>
              <a:rPr lang="th-TH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ตัวชี้วัดใหม่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D66B209-78E5-4949-BD13-BB849D979F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9"/>
          <a:stretch/>
        </p:blipFill>
        <p:spPr>
          <a:xfrm>
            <a:off x="5997231" y="2940290"/>
            <a:ext cx="2929698" cy="14762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26566F1-D3B2-4596-8ECC-0027D5CD3B0E}"/>
              </a:ext>
            </a:extLst>
          </p:cNvPr>
          <p:cNvSpPr txBox="1"/>
          <p:nvPr/>
        </p:nvSpPr>
        <p:spPr>
          <a:xfrm>
            <a:off x="6069340" y="2662308"/>
            <a:ext cx="2975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กราฟแสดงข้อมูลผลการดำเนินงานที่ผ่านมา</a:t>
            </a:r>
          </a:p>
        </p:txBody>
      </p:sp>
    </p:spTree>
    <p:extLst>
      <p:ext uri="{BB962C8B-B14F-4D97-AF65-F5344CB8AC3E}">
        <p14:creationId xmlns:p14="http://schemas.microsoft.com/office/powerpoint/2010/main" val="338520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5C860EA-1885-4E05-839F-EFD1BABE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</a:t>
            </a:fld>
            <a:endParaRPr lang="th-TH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54E48CD4-CA36-4A32-9950-CA4A0D1D10DF}"/>
              </a:ext>
            </a:extLst>
          </p:cNvPr>
          <p:cNvSpPr txBox="1">
            <a:spLocks/>
          </p:cNvSpPr>
          <p:nvPr/>
        </p:nvSpPr>
        <p:spPr>
          <a:xfrm>
            <a:off x="91089" y="101821"/>
            <a:ext cx="8610600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th-TH" sz="2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(ร่าง) ตัวชี้วัดของ</a:t>
            </a:r>
            <a:r>
              <a:rPr lang="th-TH" sz="2400" b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จังหวัดพังงา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id="{30B7E8F7-1605-40E4-BAC1-4418FFC45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674228"/>
              </p:ext>
            </p:extLst>
          </p:nvPr>
        </p:nvGraphicFramePr>
        <p:xfrm>
          <a:off x="622299" y="1397000"/>
          <a:ext cx="7899401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200">
                  <a:extLst>
                    <a:ext uri="{9D8B030D-6E8A-4147-A177-3AD203B41FA5}">
                      <a16:colId xmlns:a16="http://schemas.microsoft.com/office/drawing/2014/main" xmlns="" val="816057717"/>
                    </a:ext>
                  </a:extLst>
                </a:gridCol>
                <a:gridCol w="3203845">
                  <a:extLst>
                    <a:ext uri="{9D8B030D-6E8A-4147-A177-3AD203B41FA5}">
                      <a16:colId xmlns:a16="http://schemas.microsoft.com/office/drawing/2014/main" xmlns="" val="1824146401"/>
                    </a:ext>
                  </a:extLst>
                </a:gridCol>
                <a:gridCol w="3984356">
                  <a:extLst>
                    <a:ext uri="{9D8B030D-6E8A-4147-A177-3AD203B41FA5}">
                      <a16:colId xmlns:a16="http://schemas.microsoft.com/office/drawing/2014/main" xmlns="" val="1876726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ลำดับ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ตัวชี้วัด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เหตุผลประกอบการคัดเลือกตัวชี้วัด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116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th-TH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รายได้จากการท่องเที่ยวเพิ่มขึ้น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สอดคล้องกับแผนแม่บท แผน </a:t>
                      </a:r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นโยบายเร่งด่วนของรัฐบาล ยุทธศาสตร์ภาค ยุทธศาสตร์กลุ่มจังหวัด และยุทธศาสตร์จังหวัด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890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มูลค่าการเกษตรของจังหวัดเพิ่มขึ้น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สอดคล้องกับแผนแม่บท แผน </a:t>
                      </a:r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นโยบายเร่งด่วนของรัฐบาล ยุทธศาสตร์ภาค ยุทธศาสตร์กลุ่มจังหวัด และยุทธศาสตร์จังหวัด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628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อัตราการคลอดในหญิง 15 - 19 ปี ต่อพันคน</a:t>
                      </a:r>
                    </a:p>
                    <a:p>
                      <a:pPr algn="l"/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Tx/>
                        <a:buChar char="-"/>
                      </a:pPr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สูงกว่าค่าเฉลี่ยของประเทศ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898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727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286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8232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766F8C1-B14E-4A0C-8F1D-EF1FE7F30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D103AA-8845-4AAA-8DCD-945F174AEA28}" type="slidenum">
              <a:rPr kumimoji="0" lang="th-TH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th-TH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id="{178CB700-A7FB-4E80-A53A-FE279386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735337"/>
              </p:ext>
            </p:extLst>
          </p:nvPr>
        </p:nvGraphicFramePr>
        <p:xfrm>
          <a:off x="220077" y="764339"/>
          <a:ext cx="8626211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9593">
                  <a:extLst>
                    <a:ext uri="{9D8B030D-6E8A-4147-A177-3AD203B41FA5}">
                      <a16:colId xmlns:a16="http://schemas.microsoft.com/office/drawing/2014/main" xmlns="" val="2492417254"/>
                    </a:ext>
                  </a:extLst>
                </a:gridCol>
                <a:gridCol w="4281716">
                  <a:extLst>
                    <a:ext uri="{9D8B030D-6E8A-4147-A177-3AD203B41FA5}">
                      <a16:colId xmlns:a16="http://schemas.microsoft.com/office/drawing/2014/main" xmlns="" val="2713341417"/>
                    </a:ext>
                  </a:extLst>
                </a:gridCol>
                <a:gridCol w="3594902">
                  <a:extLst>
                    <a:ext uri="{9D8B030D-6E8A-4147-A177-3AD203B41FA5}">
                      <a16:colId xmlns:a16="http://schemas.microsoft.com/office/drawing/2014/main" xmlns="" val="3959014353"/>
                    </a:ext>
                  </a:extLst>
                </a:gridCol>
              </a:tblGrid>
              <a:tr h="141806">
                <a:tc>
                  <a:txBody>
                    <a:bodyPr/>
                    <a:lstStyle/>
                    <a:p>
                      <a:pPr algn="ctr"/>
                      <a:r>
                        <a:rPr lang="th-TH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ลำดับ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ตัวชี้วัด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เหตุผลประกอบการคัดเลือกตัวชี้วัด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5695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ความสำเร็จของการดำเนินการพัฒนาพื้นที่อุตสาหกรรมพัฒนาเข้าสู่เมืองอุตสาหกรรมเชิงนิเวศ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สอดคล้องกับประเด็นการพัฒนาที่ </a:t>
                      </a:r>
                      <a:r>
                        <a:rPr lang="en-US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br>
                        <a:rPr lang="en-US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เนื่องจากเป้าหมายการพัฒนาจังหวัดมุ่งสู่การเป็นอุตสาหกรรมเชิงนิเวศ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384664"/>
                  </a:ext>
                </a:extLst>
              </a:tr>
              <a:tr h="1946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รายได้จากการจำหน่ายสินค้า </a:t>
                      </a:r>
                      <a:r>
                        <a:rPr kumimoji="0" lang="en-US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OTOP </a:t>
                      </a: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เพิ่มขึ้น </a:t>
                      </a:r>
                      <a:endParaRPr kumimoji="0" lang="en-US" sz="14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400" b="0" i="0" u="none" strike="noStrike" kern="1200" cap="none" spc="-4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สอดคล้องกับประเด็นการพัฒนาที่ </a:t>
                      </a:r>
                      <a:r>
                        <a:rPr lang="en-US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th-TH" sz="1400" b="0" spc="-4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รายได้</a:t>
                      </a: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จากการจำหน่ายสินค้า </a:t>
                      </a:r>
                      <a:r>
                        <a:rPr kumimoji="0" lang="en-US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OTOP </a:t>
                      </a: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สูงเป็นอันดับที่</a:t>
                      </a: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 </a:t>
                      </a: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ของประเทศ</a:t>
                      </a:r>
                      <a:endParaRPr lang="en-US" sz="1400" spc="-5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783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รายได้จากการท่องเที่ยวเพิ่มขึ้น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สอดคล้องกับประเด็นการพัฒนาที่ </a:t>
                      </a:r>
                      <a:r>
                        <a:rPr lang="en-US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th-TH" sz="1400" b="0" spc="-4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นื่องจากจังหวัดได้กำหนดแนวทางที่จะส่งเสริมแนวทางการท่องเที่ยวของจังหวัดให้เป็นเมืองท่องเที่ยวทางเลือกใหม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05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มูลค่าการจำหน่ายสินค้าประมงเพิ่มขึ้น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สอดคล้องกับประเด็นการพัฒนาที่ 2</a:t>
                      </a:r>
                      <a:endParaRPr lang="en-US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จังหวัดกำหนดแนวทางพัฒนามุ่งสู่การเป็นเมืองศูนย์กลางการผลิตและจำหน่ายสินค้าประมง </a:t>
                      </a:r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Hub of Seafood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622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คุณภาพน้ำของแม่น้ำสายหลักอยู่ในเกณฑ์ดีขึ้น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สอดคล้องกับประเด็นการพัฒนาที่ </a:t>
                      </a:r>
                      <a:r>
                        <a:rPr lang="en-US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คุณภาพน้ำของแม่น้ำท่าจีนตอนล่างยังอยู่ในระดับเสื่อมโทรมอย่างต่อเนื่อง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4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th-TH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อัตราคดีอาชญากรรมต่อประชากรแสนคน (สำรอง)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thaiDi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สอดคล้องกับประเด็นการพัฒนาที่ </a:t>
                      </a:r>
                      <a:r>
                        <a:rPr lang="en-US" sz="14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kumimoji="0" lang="th-TH" sz="1400" b="0" i="0" u="none" strike="noStrike" kern="1200" cap="none" spc="-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lvl="0" algn="thaiDist" fontAlgn="t">
                        <a:defRPr/>
                      </a:pP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อัตราของการเกิดคดีอาชญากรรมในพื้นที่</a:t>
                      </a:r>
                      <a:r>
                        <a:rPr kumimoji="0" lang="th-TH" sz="1400" b="0" i="0" u="none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lvl="0" algn="thaiDist" fontAlgn="t">
                        <a:defRPr/>
                      </a:pP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กลุ่ม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</a:t>
                      </a: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สูงเป็นอันดับ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 </a:t>
                      </a: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ของประเทศ</a:t>
                      </a:r>
                    </a:p>
                    <a:p>
                      <a:pPr lvl="0" algn="thaiDist" fontAlgn="t">
                        <a:defRPr/>
                      </a:pP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กลุ่ม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</a:t>
                      </a: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สูงเป็นอันดับ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r>
                        <a:rPr lang="th-TH" sz="14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ของประเทศ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817365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6D8C253-443E-403A-B22F-0AFC97F6E7CF}"/>
              </a:ext>
            </a:extLst>
          </p:cNvPr>
          <p:cNvSpPr txBox="1"/>
          <p:nvPr/>
        </p:nvSpPr>
        <p:spPr>
          <a:xfrm>
            <a:off x="76200" y="131354"/>
            <a:ext cx="5724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สรุป (ร่าง) ตัวชี้วัดของจังหวัดสมุทรสาคร</a:t>
            </a:r>
          </a:p>
        </p:txBody>
      </p:sp>
    </p:spTree>
    <p:extLst>
      <p:ext uri="{BB962C8B-B14F-4D97-AF65-F5344CB8AC3E}">
        <p14:creationId xmlns:p14="http://schemas.microsoft.com/office/powerpoint/2010/main" val="298573704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16402</TotalTime>
  <Words>1456</Words>
  <Application>Microsoft Office PowerPoint</Application>
  <PresentationFormat>นำเสนอทางหน้าจอ (4:3)</PresentationFormat>
  <Paragraphs>224</Paragraphs>
  <Slides>5</Slides>
  <Notes>2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5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16" baseType="lpstr">
      <vt:lpstr>Arial</vt:lpstr>
      <vt:lpstr>Angsana New</vt:lpstr>
      <vt:lpstr>Tahoma</vt:lpstr>
      <vt:lpstr>Calibri</vt:lpstr>
      <vt:lpstr>Cordia New</vt:lpstr>
      <vt:lpstr>Calibri Light</vt:lpstr>
      <vt:lpstr>2_Office Theme</vt:lpstr>
      <vt:lpstr>1_Custom Design</vt:lpstr>
      <vt:lpstr>32_Custom Design</vt:lpstr>
      <vt:lpstr>7_Office Theme</vt:lpstr>
      <vt:lpstr>3_Office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Kritsana</dc:creator>
  <cp:lastModifiedBy>66817782006</cp:lastModifiedBy>
  <cp:revision>1423</cp:revision>
  <cp:lastPrinted>2020-10-07T02:37:25Z</cp:lastPrinted>
  <dcterms:created xsi:type="dcterms:W3CDTF">2013-12-18T03:01:27Z</dcterms:created>
  <dcterms:modified xsi:type="dcterms:W3CDTF">2020-10-09T10:47:14Z</dcterms:modified>
</cp:coreProperties>
</file>